
<file path=[Content_Types].xml><?xml version="1.0" encoding="utf-8"?>
<Types xmlns="http://schemas.openxmlformats.org/package/2006/content-types">
  <Default Extension="docx" ContentType="application/vnd.openxmlformats-officedocument.wordprocessingml.documen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41"/>
  </p:notesMasterIdLst>
  <p:sldIdLst>
    <p:sldId id="256" r:id="rId2"/>
    <p:sldId id="316" r:id="rId3"/>
    <p:sldId id="363" r:id="rId4"/>
    <p:sldId id="365" r:id="rId5"/>
    <p:sldId id="257" r:id="rId6"/>
    <p:sldId id="258" r:id="rId7"/>
    <p:sldId id="313" r:id="rId8"/>
    <p:sldId id="351" r:id="rId9"/>
    <p:sldId id="352" r:id="rId10"/>
    <p:sldId id="356" r:id="rId11"/>
    <p:sldId id="353" r:id="rId12"/>
    <p:sldId id="354" r:id="rId13"/>
    <p:sldId id="355" r:id="rId14"/>
    <p:sldId id="396" r:id="rId15"/>
    <p:sldId id="359" r:id="rId16"/>
    <p:sldId id="360" r:id="rId17"/>
    <p:sldId id="397" r:id="rId18"/>
    <p:sldId id="362" r:id="rId19"/>
    <p:sldId id="376" r:id="rId20"/>
    <p:sldId id="350" r:id="rId21"/>
    <p:sldId id="342" r:id="rId22"/>
    <p:sldId id="349" r:id="rId23"/>
    <p:sldId id="357" r:id="rId24"/>
    <p:sldId id="358" r:id="rId25"/>
    <p:sldId id="343" r:id="rId26"/>
    <p:sldId id="318" r:id="rId27"/>
    <p:sldId id="317" r:id="rId28"/>
    <p:sldId id="266" r:id="rId29"/>
    <p:sldId id="265" r:id="rId30"/>
    <p:sldId id="264" r:id="rId31"/>
    <p:sldId id="388" r:id="rId32"/>
    <p:sldId id="389" r:id="rId33"/>
    <p:sldId id="390" r:id="rId34"/>
    <p:sldId id="391" r:id="rId35"/>
    <p:sldId id="392" r:id="rId36"/>
    <p:sldId id="393" r:id="rId37"/>
    <p:sldId id="394" r:id="rId38"/>
    <p:sldId id="395" r:id="rId39"/>
    <p:sldId id="412" r:id="rId40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117A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843"/>
    <p:restoredTop sz="93662"/>
  </p:normalViewPr>
  <p:slideViewPr>
    <p:cSldViewPr>
      <p:cViewPr varScale="1">
        <p:scale>
          <a:sx n="103" d="100"/>
          <a:sy n="103" d="100"/>
        </p:scale>
        <p:origin x="776" y="1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FC06FD-161D-4475-986A-256D07A01778}" type="datetimeFigureOut">
              <a:rPr lang="fr-FR" smtClean="0"/>
              <a:pPr/>
              <a:t>19/09/2025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9E5EC7-C2D1-4909-9A2F-E422B0933926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136145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9E5EC7-C2D1-4909-9A2F-E422B0933926}" type="slidenum">
              <a:rPr lang="fr-FR" smtClean="0"/>
              <a:pPr/>
              <a:t>22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242896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Cliquez pour modifier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372D7F-B93D-4508-904F-8F06A4E385DA}" type="datetime1">
              <a:rPr lang="fr-FR" smtClean="0"/>
              <a:pPr/>
              <a:t>19/09/2025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5C6AE-C718-4EC5-8EF3-38D832E2679A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92075">
            <a:solidFill>
              <a:srgbClr val="8117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8E6F54-1279-4FCA-A235-8DB684EB2542}" type="datetime1">
              <a:rPr lang="fr-FR" smtClean="0"/>
              <a:pPr/>
              <a:t>19/09/2025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5C6AE-C718-4EC5-8EF3-38D832E2679A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F7B2C-28E0-45FB-A2A8-872B29236C01}" type="datetime1">
              <a:rPr lang="fr-FR" smtClean="0"/>
              <a:pPr/>
              <a:t>19/09/2025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5C6AE-C718-4EC5-8EF3-38D832E2679A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610CB0-66B6-45FF-A35A-C4FEEFD4DE62}" type="datetime1">
              <a:rPr lang="fr-FR" smtClean="0"/>
              <a:pPr/>
              <a:t>19/09/2025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5C6AE-C718-4EC5-8EF3-38D832E2679A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92075">
            <a:solidFill>
              <a:srgbClr val="8117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0A8DC-3ECF-4895-925B-B2C4E08CCC6B}" type="datetime1">
              <a:rPr lang="fr-FR" smtClean="0"/>
              <a:pPr/>
              <a:t>19/09/2025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5C6AE-C718-4EC5-8EF3-38D832E2679A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1FCB7F-8536-4254-8764-26441A293E4E}" type="datetime1">
              <a:rPr lang="fr-FR" smtClean="0"/>
              <a:pPr/>
              <a:t>19/09/2025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5C6AE-C718-4EC5-8EF3-38D832E2679A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1AAC9B-D441-461A-B1BC-088CDD19FD59}" type="datetime1">
              <a:rPr lang="fr-FR" smtClean="0"/>
              <a:pPr/>
              <a:t>19/09/2025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5C6AE-C718-4EC5-8EF3-38D832E2679A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28D8AF-3CFB-4C63-95BA-70395FB02571}" type="datetime1">
              <a:rPr lang="fr-FR" smtClean="0"/>
              <a:pPr/>
              <a:t>19/09/2025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5C6AE-C718-4EC5-8EF3-38D832E2679A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844C3E-D51A-49C1-8C6B-9ECED0EE914F}" type="datetime1">
              <a:rPr lang="fr-FR" smtClean="0"/>
              <a:pPr/>
              <a:t>19/09/2025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5C6AE-C718-4EC5-8EF3-38D832E2679A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2113D-270A-424A-928F-676592137963}" type="datetime1">
              <a:rPr lang="fr-FR" smtClean="0"/>
              <a:pPr/>
              <a:t>19/09/2025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5C6AE-C718-4EC5-8EF3-38D832E2679A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4D53DC-E907-48D7-BBD0-A5C9D26F88F9}" type="datetime1">
              <a:rPr lang="fr-FR" smtClean="0"/>
              <a:pPr/>
              <a:t>19/09/2025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5C6AE-C718-4EC5-8EF3-38D832E2679A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9404AD-6D21-4958-8E02-D6F7DD587F51}" type="datetime1">
              <a:rPr lang="fr-FR" smtClean="0"/>
              <a:pPr/>
              <a:t>19/09/2025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35C6AE-C718-4EC5-8EF3-38D832E2679A}" type="slidenum">
              <a:rPr lang="fr-FR" smtClean="0"/>
              <a:pPr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4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10.jpg"/><Relationship Id="rId4" Type="http://schemas.openxmlformats.org/officeDocument/2006/relationships/image" Target="../media/image1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image" Target="../media/image28.jp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jpg"/><Relationship Id="rId4" Type="http://schemas.openxmlformats.org/officeDocument/2006/relationships/image" Target="../media/image5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jpg"/><Relationship Id="rId4" Type="http://schemas.openxmlformats.org/officeDocument/2006/relationships/image" Target="../media/image55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jpg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jpeg"/><Relationship Id="rId4" Type="http://schemas.microsoft.com/office/2007/relationships/hdphoto" Target="../media/hdphoto2.wdp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emf"/><Relationship Id="rId2" Type="http://schemas.openxmlformats.org/officeDocument/2006/relationships/package" Target="../embeddings/Document_Microsoft_Word.docx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7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1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0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68344" y="105931"/>
            <a:ext cx="1403648" cy="13068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88640"/>
            <a:ext cx="4930428" cy="6480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ZoneTexte 6"/>
          <p:cNvSpPr txBox="1"/>
          <p:nvPr/>
        </p:nvSpPr>
        <p:spPr>
          <a:xfrm>
            <a:off x="5364088" y="1136525"/>
            <a:ext cx="3888432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sz="3200" dirty="0"/>
          </a:p>
          <a:p>
            <a:pPr algn="ctr"/>
            <a:r>
              <a:rPr lang="fr-FR" sz="3200" dirty="0"/>
              <a:t>Le </a:t>
            </a:r>
            <a:r>
              <a:rPr lang="fr-FR" sz="3200" b="1" dirty="0"/>
              <a:t>CVS :</a:t>
            </a:r>
          </a:p>
          <a:p>
            <a:pPr algn="ctr"/>
            <a:r>
              <a:rPr lang="fr-FR" sz="3200" dirty="0"/>
              <a:t>C’est quoi le </a:t>
            </a:r>
          </a:p>
          <a:p>
            <a:pPr algn="ctr"/>
            <a:r>
              <a:rPr lang="fr-FR" sz="3200" b="1" dirty="0"/>
              <a:t>C</a:t>
            </a:r>
            <a:r>
              <a:rPr lang="fr-FR" sz="3200" dirty="0"/>
              <a:t>onseil à la </a:t>
            </a:r>
            <a:r>
              <a:rPr lang="fr-FR" sz="3200" b="1" dirty="0"/>
              <a:t>V</a:t>
            </a:r>
            <a:r>
              <a:rPr lang="fr-FR" sz="3200" dirty="0"/>
              <a:t>ie </a:t>
            </a:r>
            <a:r>
              <a:rPr lang="fr-FR" sz="3200" b="1" dirty="0"/>
              <a:t>S</a:t>
            </a:r>
            <a:r>
              <a:rPr lang="fr-FR" sz="3200" dirty="0"/>
              <a:t>ociale</a:t>
            </a:r>
          </a:p>
          <a:p>
            <a:endParaRPr lang="fr-FR" sz="3200" dirty="0"/>
          </a:p>
          <a:p>
            <a:endParaRPr lang="fr-FR" sz="3200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28384" y="5733256"/>
            <a:ext cx="983894" cy="9175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1DB0BEF9-6857-A013-2EAD-DCC4E82C25E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8204" y="3777556"/>
            <a:ext cx="1800200" cy="1955700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D6D3C94B-0A9D-3176-4B52-CA5B5A3E178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5014" y="357802"/>
            <a:ext cx="990132" cy="98296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DED63B4-8FAC-7894-67AA-9A7B6DF2C6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5C6AE-C718-4EC5-8EF3-38D832E2679A}" type="slidenum">
              <a:rPr lang="fr-FR" smtClean="0"/>
              <a:pPr/>
              <a:t>10</a:t>
            </a:fld>
            <a:endParaRPr lang="fr-FR"/>
          </a:p>
        </p:txBody>
      </p:sp>
      <p:pic>
        <p:nvPicPr>
          <p:cNvPr id="5" name="Espace réservé du contenu 5">
            <a:extLst>
              <a:ext uri="{FF2B5EF4-FFF2-40B4-BE49-F238E27FC236}">
                <a16:creationId xmlns:a16="http://schemas.microsoft.com/office/drawing/2014/main" id="{57D1B0D1-A222-0EF0-1C98-30CC40CD662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7730" y="812217"/>
            <a:ext cx="6378807" cy="576525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3132E614-C0DD-E19D-C2D6-F4AEB7C00269}"/>
              </a:ext>
            </a:extLst>
          </p:cNvPr>
          <p:cNvSpPr txBox="1"/>
          <p:nvPr/>
        </p:nvSpPr>
        <p:spPr>
          <a:xfrm>
            <a:off x="1094818" y="407895"/>
            <a:ext cx="6604630" cy="40011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FR" dirty="0"/>
              <a:t> </a:t>
            </a:r>
            <a:r>
              <a:rPr lang="fr-FR" sz="2000" dirty="0"/>
              <a:t>Exemples de questions à poser pour avoir plus d’informations</a:t>
            </a:r>
          </a:p>
        </p:txBody>
      </p:sp>
    </p:spTree>
    <p:extLst>
      <p:ext uri="{BB962C8B-B14F-4D97-AF65-F5344CB8AC3E}">
        <p14:creationId xmlns:p14="http://schemas.microsoft.com/office/powerpoint/2010/main" val="354666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C040995-FCAF-C166-E15E-39EA80C61B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5C6AE-C718-4EC5-8EF3-38D832E2679A}" type="slidenum">
              <a:rPr lang="fr-FR" smtClean="0"/>
              <a:pPr/>
              <a:t>11</a:t>
            </a:fld>
            <a:endParaRPr lang="fr-FR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B487F363-8AAA-7B23-95FD-67E51E072FD0}"/>
              </a:ext>
            </a:extLst>
          </p:cNvPr>
          <p:cNvSpPr txBox="1"/>
          <p:nvPr/>
        </p:nvSpPr>
        <p:spPr>
          <a:xfrm>
            <a:off x="323528" y="601672"/>
            <a:ext cx="8496944" cy="52960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Si une question à laquelle la direction a déjà répondu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est posée de nouveau :</a:t>
            </a:r>
          </a:p>
          <a:p>
            <a:pPr marL="0" indent="0">
              <a:lnSpc>
                <a:spcPct val="120000"/>
              </a:lnSpc>
              <a:buNone/>
            </a:pPr>
            <a:endParaRPr lang="fr-F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Rappeler avec </a:t>
            </a:r>
            <a:r>
              <a:rPr lang="fr-FR" sz="2000" b="1" dirty="0">
                <a:latin typeface="Arial" panose="020B0604020202020204" pitchFamily="34" charset="0"/>
                <a:cs typeface="Arial" panose="020B0604020202020204" pitchFamily="34" charset="0"/>
              </a:rPr>
              <a:t>patience </a:t>
            </a:r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la réponse du directeur </a:t>
            </a:r>
          </a:p>
          <a:p>
            <a:pPr>
              <a:lnSpc>
                <a:spcPct val="150000"/>
              </a:lnSpc>
            </a:pPr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     à cette question. </a:t>
            </a:r>
          </a:p>
          <a:p>
            <a:pPr marL="0" indent="0">
              <a:lnSpc>
                <a:spcPct val="120000"/>
              </a:lnSpc>
              <a:buNone/>
            </a:pPr>
            <a:endParaRPr lang="fr-F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20000"/>
              </a:lnSpc>
              <a:buNone/>
            </a:pPr>
            <a:endParaRPr lang="fr-F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20000"/>
              </a:lnSpc>
              <a:buNone/>
            </a:pPr>
            <a:endParaRPr lang="fr-F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20000"/>
              </a:lnSpc>
              <a:buNone/>
            </a:pPr>
            <a:endParaRPr lang="fr-F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2000" b="1" dirty="0">
                <a:latin typeface="Arial" panose="020B0604020202020204" pitchFamily="34" charset="0"/>
                <a:cs typeface="Arial" panose="020B0604020202020204" pitchFamily="34" charset="0"/>
              </a:rPr>
              <a:t>Expliquer calmement </a:t>
            </a:r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que la question </a:t>
            </a:r>
          </a:p>
          <a:p>
            <a:pPr>
              <a:lnSpc>
                <a:spcPct val="150000"/>
              </a:lnSpc>
            </a:pPr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    ne peut pas être posée une nouvelle fois.</a:t>
            </a:r>
          </a:p>
          <a:p>
            <a:pPr marL="0" indent="0">
              <a:lnSpc>
                <a:spcPct val="120000"/>
              </a:lnSpc>
              <a:buNone/>
            </a:pPr>
            <a:endParaRPr lang="fr-F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20000"/>
              </a:lnSpc>
              <a:buNone/>
            </a:pPr>
            <a:endParaRPr lang="fr-FR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E190247-4850-FF4D-9888-C184F3059B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48264" y="3922812"/>
            <a:ext cx="1524000" cy="137160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33329220-989C-EC7B-F306-B8CF4D71E44F}"/>
              </a:ext>
            </a:extLst>
          </p:cNvPr>
          <p:cNvCxnSpPr>
            <a:cxnSpLocks/>
          </p:cNvCxnSpPr>
          <p:nvPr/>
        </p:nvCxnSpPr>
        <p:spPr>
          <a:xfrm>
            <a:off x="6955708" y="3932230"/>
            <a:ext cx="1509111" cy="1371600"/>
          </a:xfrm>
          <a:prstGeom prst="line">
            <a:avLst/>
          </a:prstGeom>
          <a:ln w="444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id="{212B0B36-B728-46C9-1CBB-65B6B85C8B0A}"/>
              </a:ext>
            </a:extLst>
          </p:cNvPr>
          <p:cNvCxnSpPr>
            <a:cxnSpLocks/>
          </p:cNvCxnSpPr>
          <p:nvPr/>
        </p:nvCxnSpPr>
        <p:spPr>
          <a:xfrm flipV="1">
            <a:off x="6952073" y="3916200"/>
            <a:ext cx="1562030" cy="1371600"/>
          </a:xfrm>
          <a:prstGeom prst="line">
            <a:avLst/>
          </a:prstGeom>
          <a:ln w="444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Image 11">
            <a:extLst>
              <a:ext uri="{FF2B5EF4-FFF2-40B4-BE49-F238E27FC236}">
                <a16:creationId xmlns:a16="http://schemas.microsoft.com/office/drawing/2014/main" id="{3BC6533A-108D-7AC2-74D1-2EFF6E32B7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208" y="1606280"/>
            <a:ext cx="2121195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93193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1833F35-B255-E052-F3AD-E5C6DACB4D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6" y="778272"/>
            <a:ext cx="8568952" cy="5760640"/>
          </a:xfrm>
        </p:spPr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fr-FR" sz="2000" b="1" dirty="0">
                <a:latin typeface="Arial" panose="020B0604020202020204" pitchFamily="34" charset="0"/>
                <a:cs typeface="Arial" panose="020B0604020202020204" pitchFamily="34" charset="0"/>
              </a:rPr>
              <a:t>Les représentants CVS </a:t>
            </a:r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doivent se réunir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pour faire </a:t>
            </a:r>
            <a:r>
              <a:rPr lang="fr-FR" sz="2000" b="1" dirty="0">
                <a:latin typeface="Arial" panose="020B0604020202020204" pitchFamily="34" charset="0"/>
                <a:cs typeface="Arial" panose="020B0604020202020204" pitchFamily="34" charset="0"/>
              </a:rPr>
              <a:t>le tri </a:t>
            </a:r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de toutes les </a:t>
            </a:r>
            <a:r>
              <a:rPr lang="fr-FR" sz="2000" b="1" dirty="0">
                <a:latin typeface="Arial" panose="020B0604020202020204" pitchFamily="34" charset="0"/>
                <a:cs typeface="Arial" panose="020B0604020202020204" pitchFamily="34" charset="0"/>
              </a:rPr>
              <a:t>questions</a:t>
            </a:r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et des </a:t>
            </a:r>
            <a:r>
              <a:rPr lang="fr-FR" sz="2000" b="1" dirty="0">
                <a:latin typeface="Arial" panose="020B0604020202020204" pitchFamily="34" charset="0"/>
                <a:cs typeface="Arial" panose="020B0604020202020204" pitchFamily="34" charset="0"/>
              </a:rPr>
              <a:t>demandes</a:t>
            </a:r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 des ouvriers.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BFA2DAF-D1A2-EB8A-2BB8-AAE8609B5D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5C6AE-C718-4EC5-8EF3-38D832E2679A}" type="slidenum">
              <a:rPr lang="fr-FR" smtClean="0"/>
              <a:pPr/>
              <a:t>12</a:t>
            </a:fld>
            <a:endParaRPr 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E833195D-7ECA-C4E1-B124-5A5898048E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24870" y="1014889"/>
            <a:ext cx="3323594" cy="1207534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AF2F96E3-B101-803F-C99D-3B52B8B52F8B}"/>
              </a:ext>
            </a:extLst>
          </p:cNvPr>
          <p:cNvSpPr txBox="1"/>
          <p:nvPr/>
        </p:nvSpPr>
        <p:spPr>
          <a:xfrm>
            <a:off x="395536" y="3659422"/>
            <a:ext cx="8147248" cy="958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fr-FR" sz="2000" dirty="0">
                <a:effectLst/>
                <a:latin typeface="Arial" panose="020B0604020202020204" pitchFamily="34" charset="0"/>
              </a:rPr>
              <a:t>Vous ne devez pas dire le </a:t>
            </a:r>
            <a:r>
              <a:rPr lang="fr-FR" sz="2000" b="1" dirty="0">
                <a:effectLst/>
                <a:latin typeface="Arial" panose="020B0604020202020204" pitchFamily="34" charset="0"/>
              </a:rPr>
              <a:t>nom de la personne </a:t>
            </a:r>
          </a:p>
          <a:p>
            <a:pPr>
              <a:lnSpc>
                <a:spcPct val="150000"/>
              </a:lnSpc>
            </a:pPr>
            <a:r>
              <a:rPr lang="fr-FR" sz="2000" dirty="0">
                <a:effectLst/>
                <a:latin typeface="Arial" panose="020B0604020202020204" pitchFamily="34" charset="0"/>
              </a:rPr>
              <a:t>qui a posé la question.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9B0A8C9B-C09A-6841-B801-1D88B7E50A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5358" y="3071952"/>
            <a:ext cx="2133599" cy="2133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84224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4D0D7F5-18D9-059B-379F-92BE5BA44C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5C6AE-C718-4EC5-8EF3-38D832E2679A}" type="slidenum">
              <a:rPr lang="fr-FR" smtClean="0"/>
              <a:pPr/>
              <a:t>13</a:t>
            </a:fld>
            <a:endParaRPr lang="fr-FR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FBD27A77-5815-BA57-D8A9-62E787269805}"/>
              </a:ext>
            </a:extLst>
          </p:cNvPr>
          <p:cNvSpPr txBox="1"/>
          <p:nvPr/>
        </p:nvSpPr>
        <p:spPr>
          <a:xfrm>
            <a:off x="107504" y="692696"/>
            <a:ext cx="8928992" cy="25898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br>
              <a:rPr lang="fr-FR" dirty="0">
                <a:effectLst/>
                <a:latin typeface="Arial" panose="020B0604020202020204" pitchFamily="34" charset="0"/>
              </a:rPr>
            </a:br>
            <a:endParaRPr lang="fr-FR" dirty="0">
              <a:effectLst/>
              <a:latin typeface="Arial" panose="020B0604020202020204" pitchFamily="34" charset="0"/>
            </a:endParaRPr>
          </a:p>
          <a:p>
            <a:r>
              <a:rPr lang="fr-FR" sz="2000" b="1" dirty="0">
                <a:effectLst/>
                <a:latin typeface="Arial" panose="020B0604020202020204" pitchFamily="34" charset="0"/>
              </a:rPr>
              <a:t>Enlever</a:t>
            </a:r>
            <a:r>
              <a:rPr lang="fr-FR" sz="2000" dirty="0">
                <a:effectLst/>
                <a:latin typeface="Arial" panose="020B0604020202020204" pitchFamily="34" charset="0"/>
              </a:rPr>
              <a:t> toutes les </a:t>
            </a:r>
            <a:r>
              <a:rPr lang="fr-FR" sz="2000" b="1" dirty="0">
                <a:effectLst/>
                <a:latin typeface="Arial" panose="020B0604020202020204" pitchFamily="34" charset="0"/>
              </a:rPr>
              <a:t>demandes</a:t>
            </a:r>
            <a:r>
              <a:rPr lang="fr-FR" sz="2000" dirty="0">
                <a:effectLst/>
                <a:latin typeface="Arial" panose="020B0604020202020204" pitchFamily="34" charset="0"/>
              </a:rPr>
              <a:t> qui ne sont pas traitées au </a:t>
            </a:r>
            <a:r>
              <a:rPr lang="fr-FR" sz="2000" b="1" dirty="0">
                <a:effectLst/>
                <a:latin typeface="Arial" panose="020B0604020202020204" pitchFamily="34" charset="0"/>
              </a:rPr>
              <a:t>CVS</a:t>
            </a:r>
            <a:r>
              <a:rPr lang="fr-FR" sz="2000" dirty="0">
                <a:effectLst/>
                <a:latin typeface="Arial" panose="020B0604020202020204" pitchFamily="34" charset="0"/>
              </a:rPr>
              <a:t>.</a:t>
            </a:r>
          </a:p>
          <a:p>
            <a:endParaRPr lang="fr-FR" sz="2000" dirty="0">
              <a:latin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fr-FR" sz="2000" dirty="0">
                <a:latin typeface="Arial" panose="020B0604020202020204" pitchFamily="34" charset="0"/>
              </a:rPr>
              <a:t>Exemple : </a:t>
            </a:r>
          </a:p>
          <a:p>
            <a:pPr>
              <a:lnSpc>
                <a:spcPct val="150000"/>
              </a:lnSpc>
            </a:pPr>
            <a:r>
              <a:rPr lang="fr-FR" sz="2000" dirty="0">
                <a:latin typeface="Arial" panose="020B0604020202020204" pitchFamily="34" charset="0"/>
              </a:rPr>
              <a:t>Des demandes qui concernent les repas seront traitées </a:t>
            </a:r>
          </a:p>
          <a:p>
            <a:pPr>
              <a:lnSpc>
                <a:spcPct val="150000"/>
              </a:lnSpc>
            </a:pPr>
            <a:r>
              <a:rPr lang="fr-FR" sz="2000" dirty="0">
                <a:latin typeface="Arial" panose="020B0604020202020204" pitchFamily="34" charset="0"/>
              </a:rPr>
              <a:t>à la commission repas. </a:t>
            </a:r>
            <a:endParaRPr lang="fr-FR" sz="2000" dirty="0">
              <a:effectLst/>
              <a:latin typeface="Arial" panose="020B0604020202020204" pitchFamily="34" charset="0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3FE4B9F9-9135-FAC6-4DCC-DC52BBF801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3608015"/>
            <a:ext cx="3776464" cy="2422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01538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0FB45B9-46C2-A310-47BE-E34FE40830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5C6AE-C718-4EC5-8EF3-38D832E2679A}" type="slidenum">
              <a:rPr lang="fr-FR" smtClean="0"/>
              <a:pPr/>
              <a:t>14</a:t>
            </a:fld>
            <a:endParaRPr lang="fr-FR"/>
          </a:p>
        </p:txBody>
      </p:sp>
      <p:sp>
        <p:nvSpPr>
          <p:cNvPr id="5" name="Espace réservé du numéro de diapositive 1">
            <a:extLst>
              <a:ext uri="{FF2B5EF4-FFF2-40B4-BE49-F238E27FC236}">
                <a16:creationId xmlns:a16="http://schemas.microsoft.com/office/drawing/2014/main" id="{518107FC-6163-E5FC-E871-8E733001B391}"/>
              </a:ext>
            </a:extLst>
          </p:cNvPr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635C6AE-C718-4EC5-8EF3-38D832E2679A}" type="slidenum">
              <a:rPr lang="fr-FR" smtClean="0"/>
              <a:pPr/>
              <a:t>14</a:t>
            </a:fld>
            <a:endParaRPr lang="fr-FR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39DDA690-1757-0F26-C2E0-07629B40C96F}"/>
              </a:ext>
            </a:extLst>
          </p:cNvPr>
          <p:cNvSpPr txBox="1"/>
          <p:nvPr/>
        </p:nvSpPr>
        <p:spPr>
          <a:xfrm>
            <a:off x="611560" y="692696"/>
            <a:ext cx="8532440" cy="54214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Les </a:t>
            </a:r>
            <a:r>
              <a:rPr lang="fr-FR" sz="2000" b="1" dirty="0">
                <a:latin typeface="Arial" panose="020B0604020202020204" pitchFamily="34" charset="0"/>
                <a:cs typeface="Arial" panose="020B0604020202020204" pitchFamily="34" charset="0"/>
              </a:rPr>
              <a:t>représentants  des ouvriers CVS </a:t>
            </a:r>
          </a:p>
          <a:p>
            <a:pPr>
              <a:lnSpc>
                <a:spcPct val="150000"/>
              </a:lnSpc>
            </a:pPr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assistent à la </a:t>
            </a:r>
            <a:r>
              <a:rPr lang="fr-FR" sz="2000" b="1" dirty="0">
                <a:latin typeface="Arial" panose="020B0604020202020204" pitchFamily="34" charset="0"/>
                <a:cs typeface="Arial" panose="020B0604020202020204" pitchFamily="34" charset="0"/>
              </a:rPr>
              <a:t>réunion CVS </a:t>
            </a:r>
          </a:p>
          <a:p>
            <a:pPr>
              <a:lnSpc>
                <a:spcPct val="150000"/>
              </a:lnSpc>
            </a:pPr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avec tous les représentants du CVS :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la direction,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les représentants des professionnels de l’Esat,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les représentants des familles.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F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fr-F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Pour que tout le monde soit présent,</a:t>
            </a:r>
          </a:p>
          <a:p>
            <a:pPr>
              <a:lnSpc>
                <a:spcPct val="150000"/>
              </a:lnSpc>
            </a:pPr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la réunion du </a:t>
            </a:r>
            <a:r>
              <a:rPr lang="fr-FR" sz="2000" b="1" dirty="0">
                <a:latin typeface="Arial" panose="020B0604020202020204" pitchFamily="34" charset="0"/>
                <a:cs typeface="Arial" panose="020B0604020202020204" pitchFamily="34" charset="0"/>
              </a:rPr>
              <a:t>CVS </a:t>
            </a:r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a lieu à 17h15, </a:t>
            </a:r>
          </a:p>
          <a:p>
            <a:pPr>
              <a:lnSpc>
                <a:spcPct val="150000"/>
              </a:lnSpc>
            </a:pPr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après la journée de travail.</a:t>
            </a:r>
          </a:p>
          <a:p>
            <a:pPr>
              <a:lnSpc>
                <a:spcPct val="150000"/>
              </a:lnSpc>
            </a:pPr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Ces heures sont à récupérer.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98EB7C92-5390-88D4-8B7E-5782AFEC54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9424" y="692696"/>
            <a:ext cx="1917376" cy="2082997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B5ED5D71-D843-0463-46A8-A4227092D3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4" y="4424928"/>
            <a:ext cx="1302831" cy="1308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69829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8B04AAE-F2F4-646F-8716-EEF100CC02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5C6AE-C718-4EC5-8EF3-38D832E2679A}" type="slidenum">
              <a:rPr lang="fr-FR" smtClean="0"/>
              <a:pPr/>
              <a:t>15</a:t>
            </a:fld>
            <a:endParaRPr lang="fr-FR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DEC2DE22-647C-0CFF-7D93-DF998454E67A}"/>
              </a:ext>
            </a:extLst>
          </p:cNvPr>
          <p:cNvSpPr txBox="1"/>
          <p:nvPr/>
        </p:nvSpPr>
        <p:spPr>
          <a:xfrm>
            <a:off x="550418" y="376338"/>
            <a:ext cx="8229600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br>
              <a:rPr lang="fr-FR" dirty="0">
                <a:effectLst/>
                <a:latin typeface="Arial" panose="020B0604020202020204" pitchFamily="34" charset="0"/>
              </a:rPr>
            </a:br>
            <a:endParaRPr lang="fr-FR" dirty="0">
              <a:effectLst/>
              <a:latin typeface="Arial" panose="020B0604020202020204" pitchFamily="34" charset="0"/>
            </a:endParaRPr>
          </a:p>
          <a:p>
            <a:r>
              <a:rPr lang="fr-FR" sz="2000" b="1" dirty="0">
                <a:effectLst/>
                <a:latin typeface="Arial" panose="020B0604020202020204" pitchFamily="34" charset="0"/>
              </a:rPr>
              <a:t>Prendre la parole </a:t>
            </a:r>
            <a:r>
              <a:rPr lang="fr-FR" sz="2000" dirty="0">
                <a:effectLst/>
                <a:latin typeface="Arial" panose="020B0604020202020204" pitchFamily="34" charset="0"/>
              </a:rPr>
              <a:t>en réunion n’est pas toujours simple.</a:t>
            </a:r>
          </a:p>
          <a:p>
            <a:endParaRPr lang="fr-FR" sz="2000" dirty="0">
              <a:effectLst/>
              <a:latin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fr-FR" sz="2000" dirty="0">
                <a:effectLst/>
                <a:latin typeface="Arial" panose="020B0604020202020204" pitchFamily="34" charset="0"/>
              </a:rPr>
              <a:t>Si vous avez bien préparé votre intervention,</a:t>
            </a:r>
          </a:p>
          <a:p>
            <a:pPr>
              <a:lnSpc>
                <a:spcPct val="150000"/>
              </a:lnSpc>
            </a:pPr>
            <a:r>
              <a:rPr lang="fr-FR" sz="2000" dirty="0">
                <a:latin typeface="Arial" panose="020B0604020202020204" pitchFamily="34" charset="0"/>
              </a:rPr>
              <a:t>i</a:t>
            </a:r>
            <a:r>
              <a:rPr lang="fr-FR" sz="2000" dirty="0">
                <a:effectLst/>
                <a:latin typeface="Arial" panose="020B0604020202020204" pitchFamily="34" charset="0"/>
              </a:rPr>
              <a:t>l sera plus facile de prendre la parole lors de la réunion.</a:t>
            </a:r>
          </a:p>
          <a:p>
            <a:br>
              <a:rPr lang="fr-FR" sz="2000" dirty="0">
                <a:effectLst/>
                <a:latin typeface="Arial" panose="020B0604020202020204" pitchFamily="34" charset="0"/>
              </a:rPr>
            </a:br>
            <a:r>
              <a:rPr lang="fr-FR" sz="2000" dirty="0">
                <a:effectLst/>
                <a:latin typeface="Arial" panose="020B0604020202020204" pitchFamily="34" charset="0"/>
              </a:rPr>
              <a:t>Les prises de parole doivent respecter des règles simples :</a:t>
            </a:r>
          </a:p>
          <a:p>
            <a:endParaRPr lang="fr-FR" sz="2000" dirty="0">
              <a:effectLst/>
              <a:latin typeface="Arial" panose="020B0604020202020204" pitchFamily="34" charset="0"/>
            </a:endParaRPr>
          </a:p>
          <a:p>
            <a:r>
              <a:rPr lang="fr-FR" sz="2000" dirty="0">
                <a:effectLst/>
                <a:latin typeface="Arial" panose="020B0604020202020204" pitchFamily="34" charset="0"/>
              </a:rPr>
              <a:t>• </a:t>
            </a:r>
            <a:r>
              <a:rPr lang="fr-FR" sz="2000" b="1" dirty="0">
                <a:effectLst/>
                <a:latin typeface="Arial" panose="020B0604020202020204" pitchFamily="34" charset="0"/>
              </a:rPr>
              <a:t>S’exprimer clairement</a:t>
            </a:r>
            <a:r>
              <a:rPr lang="fr-FR" sz="2000" dirty="0">
                <a:effectLst/>
                <a:latin typeface="Arial" panose="020B0604020202020204" pitchFamily="34" charset="0"/>
              </a:rPr>
              <a:t>.</a:t>
            </a:r>
          </a:p>
          <a:p>
            <a:endParaRPr lang="fr-FR" sz="2000" dirty="0">
              <a:effectLst/>
              <a:latin typeface="Arial" panose="020B0604020202020204" pitchFamily="34" charset="0"/>
            </a:endParaRPr>
          </a:p>
          <a:p>
            <a:r>
              <a:rPr lang="fr-FR" sz="2000" dirty="0">
                <a:effectLst/>
                <a:latin typeface="Arial" panose="020B0604020202020204" pitchFamily="34" charset="0"/>
              </a:rPr>
              <a:t>• </a:t>
            </a:r>
            <a:r>
              <a:rPr lang="fr-FR" sz="2000" b="1" dirty="0">
                <a:effectLst/>
                <a:latin typeface="Arial" panose="020B0604020202020204" pitchFamily="34" charset="0"/>
              </a:rPr>
              <a:t>Écouter les autres </a:t>
            </a:r>
            <a:r>
              <a:rPr lang="fr-FR" sz="2000" dirty="0">
                <a:effectLst/>
                <a:latin typeface="Arial" panose="020B0604020202020204" pitchFamily="34" charset="0"/>
              </a:rPr>
              <a:t>et respecter les tours de parole.</a:t>
            </a:r>
          </a:p>
          <a:p>
            <a:endParaRPr lang="fr-FR" sz="2000" b="1" dirty="0">
              <a:effectLst/>
              <a:latin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fr-FR" sz="2000" b="1" dirty="0">
                <a:effectLst/>
                <a:latin typeface="Arial" panose="020B0604020202020204" pitchFamily="34" charset="0"/>
              </a:rPr>
              <a:t>• Respecter les avis </a:t>
            </a:r>
            <a:r>
              <a:rPr lang="fr-FR" sz="2000" dirty="0">
                <a:effectLst/>
                <a:latin typeface="Arial" panose="020B0604020202020204" pitchFamily="34" charset="0"/>
              </a:rPr>
              <a:t>et les opinions de chacun,</a:t>
            </a:r>
          </a:p>
          <a:p>
            <a:pPr>
              <a:lnSpc>
                <a:spcPct val="150000"/>
              </a:lnSpc>
            </a:pPr>
            <a:r>
              <a:rPr lang="fr-FR" sz="2000" dirty="0">
                <a:latin typeface="Arial" panose="020B0604020202020204" pitchFamily="34" charset="0"/>
              </a:rPr>
              <a:t>  m</a:t>
            </a:r>
            <a:r>
              <a:rPr lang="fr-FR" sz="2000" dirty="0">
                <a:effectLst/>
                <a:latin typeface="Arial" panose="020B0604020202020204" pitchFamily="34" charset="0"/>
              </a:rPr>
              <a:t>ême si vous n’êtes pas d’accord.</a:t>
            </a:r>
          </a:p>
          <a:p>
            <a:endParaRPr lang="fr-FR" sz="2400" dirty="0">
              <a:effectLst/>
              <a:latin typeface="Arial" panose="020B0604020202020204" pitchFamily="34" charset="0"/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275E4C0B-0477-449E-8506-9A5CECF054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2600" y="4725144"/>
            <a:ext cx="1854200" cy="825500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BEA94B24-771F-4549-77BF-66AF68B7EF7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90" t="139" r="11661" b="-2277"/>
          <a:stretch/>
        </p:blipFill>
        <p:spPr>
          <a:xfrm>
            <a:off x="7155031" y="849349"/>
            <a:ext cx="1531769" cy="949453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FDD1BACD-79D6-8C8F-2E9E-2FBA961BB8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5031" y="3432856"/>
            <a:ext cx="1579504" cy="949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82197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34D79AF-0B88-6D58-B55C-1C9757011B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7544" y="476672"/>
            <a:ext cx="8219256" cy="5649491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Pendant la réunion, n’hésitez pas à </a:t>
            </a:r>
            <a:r>
              <a:rPr lang="fr-FR" sz="2000" b="1" dirty="0">
                <a:latin typeface="Arial" panose="020B0604020202020204" pitchFamily="34" charset="0"/>
                <a:cs typeface="Arial" panose="020B0604020202020204" pitchFamily="34" charset="0"/>
              </a:rPr>
              <a:t>demander des explications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fr-FR" sz="2000" b="1" dirty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si vous n’avez pas compris.</a:t>
            </a:r>
          </a:p>
          <a:p>
            <a:endParaRPr lang="fr-FR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FR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fr-FR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FR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FR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FR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FR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FR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Cela </a:t>
            </a:r>
            <a:r>
              <a:rPr lang="fr-FR" sz="2000" b="1" dirty="0">
                <a:latin typeface="Arial" panose="020B0604020202020204" pitchFamily="34" charset="0"/>
                <a:cs typeface="Arial" panose="020B0604020202020204" pitchFamily="34" charset="0"/>
              </a:rPr>
              <a:t>évitera</a:t>
            </a:r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 de donner de </a:t>
            </a:r>
            <a:r>
              <a:rPr lang="fr-FR" sz="2000" b="1" dirty="0">
                <a:latin typeface="Arial" panose="020B0604020202020204" pitchFamily="34" charset="0"/>
                <a:cs typeface="Arial" panose="020B0604020202020204" pitchFamily="34" charset="0"/>
              </a:rPr>
              <a:t>mauvaises réponses</a:t>
            </a:r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 à vos collègues.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D26D2F1C-73FD-7546-28E7-89B1953F7D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5C6AE-C718-4EC5-8EF3-38D832E2679A}" type="slidenum">
              <a:rPr lang="fr-FR" smtClean="0"/>
              <a:pPr/>
              <a:t>16</a:t>
            </a:fld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FC1B7C81-5D0B-D3D9-D82C-2CD7D2F0B1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5735" y="1772815"/>
            <a:ext cx="1035373" cy="2376265"/>
          </a:xfrm>
          <a:prstGeom prst="rect">
            <a:avLst/>
          </a:prstGeom>
        </p:spPr>
      </p:pic>
      <p:sp>
        <p:nvSpPr>
          <p:cNvPr id="6" name="Flèche vers la droite 5">
            <a:extLst>
              <a:ext uri="{FF2B5EF4-FFF2-40B4-BE49-F238E27FC236}">
                <a16:creationId xmlns:a16="http://schemas.microsoft.com/office/drawing/2014/main" id="{DBD41BF3-DD96-160B-DF30-2ACFD0E4E06D}"/>
              </a:ext>
            </a:extLst>
          </p:cNvPr>
          <p:cNvSpPr/>
          <p:nvPr/>
        </p:nvSpPr>
        <p:spPr>
          <a:xfrm>
            <a:off x="3484358" y="2924944"/>
            <a:ext cx="1698488" cy="288032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BEEA4F51-D503-1680-A8BE-279D289399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2288654"/>
            <a:ext cx="1646220" cy="1788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710579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24C7A0E7-F0F7-FC1C-5E9C-43B118D349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5C6AE-C718-4EC5-8EF3-38D832E2679A}" type="slidenum">
              <a:rPr lang="fr-FR" smtClean="0"/>
              <a:pPr/>
              <a:t>17</a:t>
            </a:fld>
            <a:endParaRPr lang="fr-FR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134E0E2F-F3E4-AC68-3F84-B8632D418CF6}"/>
              </a:ext>
            </a:extLst>
          </p:cNvPr>
          <p:cNvSpPr txBox="1"/>
          <p:nvPr/>
        </p:nvSpPr>
        <p:spPr>
          <a:xfrm>
            <a:off x="539552" y="620688"/>
            <a:ext cx="7992888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800" dirty="0">
                <a:latin typeface="Arial" panose="020B0604020202020204" pitchFamily="34" charset="0"/>
                <a:cs typeface="Arial" panose="020B0604020202020204" pitchFamily="34" charset="0"/>
              </a:rPr>
              <a:t>Après la réunion du CVS, la secrétaire du CVS fait un compte- rendu.</a:t>
            </a:r>
          </a:p>
          <a:p>
            <a:endParaRPr lang="fr-FR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fr-FR" sz="1800" dirty="0">
                <a:latin typeface="Arial" panose="020B0604020202020204" pitchFamily="34" charset="0"/>
                <a:cs typeface="Arial" panose="020B0604020202020204" pitchFamily="34" charset="0"/>
              </a:rPr>
              <a:t>Le compte-rendu doit être relu, approuvé et signé </a:t>
            </a:r>
          </a:p>
          <a:p>
            <a:pPr>
              <a:lnSpc>
                <a:spcPct val="150000"/>
              </a:lnSpc>
            </a:pPr>
            <a:r>
              <a:rPr lang="fr-FR" sz="1800" dirty="0">
                <a:latin typeface="Arial" panose="020B0604020202020204" pitchFamily="34" charset="0"/>
                <a:cs typeface="Arial" panose="020B0604020202020204" pitchFamily="34" charset="0"/>
              </a:rPr>
              <a:t>par la </a:t>
            </a:r>
            <a:r>
              <a:rPr lang="fr-FR" sz="1800" b="1" dirty="0">
                <a:latin typeface="Arial" panose="020B0604020202020204" pitchFamily="34" charset="0"/>
                <a:cs typeface="Arial" panose="020B0604020202020204" pitchFamily="34" charset="0"/>
              </a:rPr>
              <a:t>Direction</a:t>
            </a:r>
            <a:r>
              <a:rPr lang="fr-FR" sz="1800" dirty="0">
                <a:latin typeface="Arial" panose="020B0604020202020204" pitchFamily="34" charset="0"/>
                <a:cs typeface="Arial" panose="020B0604020202020204" pitchFamily="34" charset="0"/>
              </a:rPr>
              <a:t> et le </a:t>
            </a:r>
            <a:r>
              <a:rPr lang="fr-FR" sz="1800" b="1" dirty="0">
                <a:latin typeface="Arial" panose="020B0604020202020204" pitchFamily="34" charset="0"/>
                <a:cs typeface="Arial" panose="020B0604020202020204" pitchFamily="34" charset="0"/>
              </a:rPr>
              <a:t>Président du CVS.</a:t>
            </a:r>
          </a:p>
          <a:p>
            <a:endParaRPr lang="fr-FR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sz="1800" dirty="0">
                <a:latin typeface="Arial" panose="020B0604020202020204" pitchFamily="34" charset="0"/>
                <a:cs typeface="Arial" panose="020B0604020202020204" pitchFamily="34" charset="0"/>
              </a:rPr>
              <a:t>Un compte rendu en FALC est écrit avec les représentants élus.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92ADC40C-ECE8-ECEF-FB3E-40515E3390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3056689"/>
            <a:ext cx="2426570" cy="3186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2766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A87A7E5-F727-BB06-5DB9-85638D83C1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2400" b="1" dirty="0">
                <a:latin typeface="Arial" panose="020B0604020202020204" pitchFamily="34" charset="0"/>
                <a:cs typeface="Arial" panose="020B0604020202020204" pitchFamily="34" charset="0"/>
              </a:rPr>
              <a:t>Restitution du compte rendu CVS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035E8E0-6324-3C3E-1880-DE870D637C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9449" y="1417638"/>
            <a:ext cx="8669373" cy="4593235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Le </a:t>
            </a:r>
            <a:r>
              <a:rPr lang="fr-FR" sz="2000" b="1" dirty="0">
                <a:latin typeface="Arial" panose="020B0604020202020204" pitchFamily="34" charset="0"/>
                <a:cs typeface="Arial" panose="020B0604020202020204" pitchFamily="34" charset="0"/>
              </a:rPr>
              <a:t>compte rendu </a:t>
            </a:r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FALC peut être </a:t>
            </a:r>
            <a:r>
              <a:rPr lang="fr-FR" sz="2000" b="1" dirty="0">
                <a:latin typeface="Arial" panose="020B0604020202020204" pitchFamily="34" charset="0"/>
                <a:cs typeface="Arial" panose="020B0604020202020204" pitchFamily="34" charset="0"/>
              </a:rPr>
              <a:t>lu </a:t>
            </a:r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par les représentants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    ou </a:t>
            </a:r>
            <a:r>
              <a:rPr lang="fr-FR" sz="2000" b="1" dirty="0">
                <a:latin typeface="Arial" panose="020B0604020202020204" pitchFamily="34" charset="0"/>
                <a:cs typeface="Arial" panose="020B0604020202020204" pitchFamily="34" charset="0"/>
              </a:rPr>
              <a:t>lu et filmé </a:t>
            </a:r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en vidéo. </a:t>
            </a:r>
          </a:p>
          <a:p>
            <a:pPr marL="0" indent="0">
              <a:buNone/>
            </a:pPr>
            <a:endParaRPr lang="fr-F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fr-F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Quand le compte rendu FALC est terminé,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     les représentants passent </a:t>
            </a:r>
            <a:r>
              <a:rPr lang="fr-FR" sz="2000" b="1" dirty="0">
                <a:latin typeface="Arial" panose="020B0604020202020204" pitchFamily="34" charset="0"/>
                <a:cs typeface="Arial" panose="020B0604020202020204" pitchFamily="34" charset="0"/>
              </a:rPr>
              <a:t>lire le compte rendu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     ou diffuser la vidéo </a:t>
            </a:r>
            <a:r>
              <a:rPr lang="fr-FR" sz="2000" b="1" dirty="0">
                <a:latin typeface="Arial" panose="020B0604020202020204" pitchFamily="34" charset="0"/>
                <a:cs typeface="Arial" panose="020B0604020202020204" pitchFamily="34" charset="0"/>
              </a:rPr>
              <a:t>dans chaque atelier </a:t>
            </a:r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pour leurs collègues.  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E3F40A0-B526-205F-1CF0-42C7DCD89A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5C6AE-C718-4EC5-8EF3-38D832E2679A}" type="slidenum">
              <a:rPr lang="fr-FR" smtClean="0"/>
              <a:pPr/>
              <a:t>18</a:t>
            </a:fld>
            <a:endParaRPr lang="fr-FR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C7C74927-985C-2271-E797-9B1C583DB4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9434" y="2062355"/>
            <a:ext cx="1224136" cy="1224136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B6F48731-2EE6-DF05-1A17-90AF20B5BA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2664" y="2132856"/>
            <a:ext cx="1224136" cy="1224136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D30810B9-EC8F-8376-7C9C-151CDD3074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3966" y="5055606"/>
            <a:ext cx="1224136" cy="1224136"/>
          </a:xfrm>
          <a:prstGeom prst="rect">
            <a:avLst/>
          </a:prstGeom>
        </p:spPr>
      </p:pic>
      <p:sp>
        <p:nvSpPr>
          <p:cNvPr id="16" name="Flèche vers la droite 15">
            <a:extLst>
              <a:ext uri="{FF2B5EF4-FFF2-40B4-BE49-F238E27FC236}">
                <a16:creationId xmlns:a16="http://schemas.microsoft.com/office/drawing/2014/main" id="{A36FF7BF-0544-B633-CA04-F9B1C4106218}"/>
              </a:ext>
            </a:extLst>
          </p:cNvPr>
          <p:cNvSpPr/>
          <p:nvPr/>
        </p:nvSpPr>
        <p:spPr>
          <a:xfrm flipV="1">
            <a:off x="3306147" y="5667674"/>
            <a:ext cx="560280" cy="168670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8A6226E6-2A25-C872-DF48-B004210DD6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1232" y="4969174"/>
            <a:ext cx="3873500" cy="139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52217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-252536" y="308158"/>
            <a:ext cx="9396536" cy="1080120"/>
          </a:xfrm>
        </p:spPr>
        <p:txBody>
          <a:bodyPr>
            <a:noAutofit/>
          </a:bodyPr>
          <a:lstStyle/>
          <a:p>
            <a:r>
              <a:rPr lang="fr-FR" sz="2400" b="1" dirty="0">
                <a:latin typeface="Arial" panose="020B0604020202020204" pitchFamily="34" charset="0"/>
                <a:cs typeface="Arial" panose="020B0604020202020204" pitchFamily="34" charset="0"/>
              </a:rPr>
              <a:t>Qui peut être candidats pour être </a:t>
            </a:r>
            <a:br>
              <a:rPr lang="fr-FR" sz="24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sz="2400" b="1" dirty="0">
                <a:latin typeface="Arial" panose="020B0604020202020204" pitchFamily="34" charset="0"/>
                <a:cs typeface="Arial" panose="020B0604020202020204" pitchFamily="34" charset="0"/>
              </a:rPr>
              <a:t>représentant des ouvriers CVS ?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5C6AE-C718-4EC5-8EF3-38D832E2679A}" type="slidenum">
              <a:rPr lang="fr-FR" smtClean="0"/>
              <a:pPr/>
              <a:t>19</a:t>
            </a:fld>
            <a:endParaRPr lang="fr-FR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6208994"/>
            <a:ext cx="648072" cy="6043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227DED1E-7910-DA82-BAA3-3872B0D8C7BA}"/>
              </a:ext>
            </a:extLst>
          </p:cNvPr>
          <p:cNvSpPr txBox="1"/>
          <p:nvPr/>
        </p:nvSpPr>
        <p:spPr>
          <a:xfrm>
            <a:off x="398477" y="1473454"/>
            <a:ext cx="8229600" cy="55222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Pour être candidats à l’élection des représentants des ouvriers </a:t>
            </a:r>
          </a:p>
          <a:p>
            <a:pPr>
              <a:lnSpc>
                <a:spcPct val="150000"/>
              </a:lnSpc>
            </a:pPr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pour </a:t>
            </a:r>
            <a:r>
              <a:rPr lang="fr-FR" sz="2000" b="1" dirty="0">
                <a:latin typeface="Arial" panose="020B0604020202020204" pitchFamily="34" charset="0"/>
                <a:cs typeface="Arial" panose="020B0604020202020204" pitchFamily="34" charset="0"/>
              </a:rPr>
              <a:t>le</a:t>
            </a:r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000" b="1" dirty="0">
                <a:latin typeface="Arial" panose="020B0604020202020204" pitchFamily="34" charset="0"/>
                <a:cs typeface="Arial" panose="020B0604020202020204" pitchFamily="34" charset="0"/>
              </a:rPr>
              <a:t>CVS :</a:t>
            </a:r>
          </a:p>
          <a:p>
            <a:pPr lvl="0" algn="just">
              <a:lnSpc>
                <a:spcPct val="107000"/>
              </a:lnSpc>
              <a:spcAft>
                <a:spcPts val="800"/>
              </a:spcAft>
            </a:pPr>
            <a:endParaRPr lang="fr-F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just">
              <a:lnSpc>
                <a:spcPct val="107000"/>
              </a:lnSpc>
              <a:spcAft>
                <a:spcPts val="800"/>
              </a:spcAft>
            </a:pPr>
            <a:r>
              <a:rPr lang="fr-FR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L’ouvrier doit être</a:t>
            </a:r>
            <a:r>
              <a:rPr lang="fr-FR" sz="20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âgé de plus de </a:t>
            </a:r>
            <a:r>
              <a:rPr lang="fr-FR" sz="20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dix-huit ans </a:t>
            </a:r>
          </a:p>
          <a:p>
            <a:pPr lvl="0" algn="just">
              <a:lnSpc>
                <a:spcPct val="107000"/>
              </a:lnSpc>
              <a:spcAft>
                <a:spcPts val="800"/>
              </a:spcAft>
            </a:pPr>
            <a:r>
              <a:rPr lang="fr-FR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et </a:t>
            </a:r>
            <a:r>
              <a:rPr lang="fr-FR" sz="20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être embauché </a:t>
            </a:r>
            <a:r>
              <a:rPr lang="fr-FR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à l’ESAT depuis au moins six mois.</a:t>
            </a:r>
          </a:p>
          <a:p>
            <a:endParaRPr lang="fr-FR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Un représentant élu s’engage pour une durée de </a:t>
            </a:r>
            <a:r>
              <a:rPr lang="fr-FR" sz="2000" b="1" dirty="0">
                <a:latin typeface="Arial" panose="020B0604020202020204" pitchFamily="34" charset="0"/>
                <a:cs typeface="Arial" panose="020B0604020202020204" pitchFamily="34" charset="0"/>
              </a:rPr>
              <a:t>3 ans.</a:t>
            </a:r>
          </a:p>
          <a:p>
            <a:endParaRPr lang="fr-F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F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just">
              <a:lnSpc>
                <a:spcPct val="107000"/>
              </a:lnSpc>
              <a:spcAft>
                <a:spcPts val="800"/>
              </a:spcAft>
            </a:pPr>
            <a:endParaRPr lang="fr-FR" sz="2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0" algn="just">
              <a:lnSpc>
                <a:spcPct val="107000"/>
              </a:lnSpc>
              <a:spcAft>
                <a:spcPts val="800"/>
              </a:spcAft>
            </a:pPr>
            <a:endParaRPr lang="fr-FR" sz="2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Tx/>
              <a:buChar char="-"/>
            </a:pPr>
            <a:endParaRPr lang="fr-FR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07000"/>
              </a:lnSpc>
              <a:spcAft>
                <a:spcPts val="800"/>
              </a:spcAft>
            </a:pPr>
            <a:endParaRPr lang="fr-FR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466B8A7A-7DD8-8E0F-EBA8-C33164B22F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923" y="5042794"/>
            <a:ext cx="1511300" cy="952500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57BA7E24-30A4-6F76-BC32-DB3B901981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2841" y="5029762"/>
            <a:ext cx="1511300" cy="952500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E9961C6F-D07A-3D7F-E1E3-C28AA647AB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9363" y="4985197"/>
            <a:ext cx="1511300" cy="952500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CAAF99BF-7692-7D89-06D3-70B1F6373F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0601" y="2847358"/>
            <a:ext cx="1465206" cy="1465206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8D2F2CEA-C2F7-9CEA-7531-68E136EF07B8}"/>
              </a:ext>
            </a:extLst>
          </p:cNvPr>
          <p:cNvSpPr txBox="1"/>
          <p:nvPr/>
        </p:nvSpPr>
        <p:spPr>
          <a:xfrm>
            <a:off x="860673" y="5305957"/>
            <a:ext cx="821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latin typeface="Arial" panose="020B0604020202020204" pitchFamily="34" charset="0"/>
                <a:cs typeface="Arial" panose="020B0604020202020204" pitchFamily="34" charset="0"/>
              </a:rPr>
              <a:t>1 an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D678ABB1-1AF1-5D03-FBE8-CCD04D3030C6}"/>
              </a:ext>
            </a:extLst>
          </p:cNvPr>
          <p:cNvSpPr txBox="1"/>
          <p:nvPr/>
        </p:nvSpPr>
        <p:spPr>
          <a:xfrm>
            <a:off x="3412783" y="5318989"/>
            <a:ext cx="8713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latin typeface="Arial" panose="020B0604020202020204" pitchFamily="34" charset="0"/>
                <a:cs typeface="Arial" panose="020B0604020202020204" pitchFamily="34" charset="0"/>
              </a:rPr>
              <a:t>2 ans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78F05837-154C-C96D-4044-1DFA50CEF35C}"/>
              </a:ext>
            </a:extLst>
          </p:cNvPr>
          <p:cNvSpPr txBox="1"/>
          <p:nvPr/>
        </p:nvSpPr>
        <p:spPr>
          <a:xfrm>
            <a:off x="5864494" y="5261392"/>
            <a:ext cx="9085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latin typeface="Arial" panose="020B0604020202020204" pitchFamily="34" charset="0"/>
                <a:cs typeface="Arial" panose="020B0604020202020204" pitchFamily="34" charset="0"/>
              </a:rPr>
              <a:t>3 ans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474FE3D9-A9A8-D93F-F7C4-0649060294A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0939" y="142428"/>
            <a:ext cx="1295861" cy="1465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72045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11512" y="-11756"/>
            <a:ext cx="7772400" cy="1362075"/>
          </a:xfrm>
        </p:spPr>
        <p:txBody>
          <a:bodyPr>
            <a:normAutofit/>
          </a:bodyPr>
          <a:lstStyle/>
          <a:p>
            <a:pPr algn="ctr"/>
            <a:br>
              <a:rPr lang="fr-FR" sz="2400" cap="none" dirty="0"/>
            </a:br>
            <a:r>
              <a:rPr lang="fr-FR" sz="2400" cap="none" dirty="0"/>
              <a:t>la loi de transformation des ESAT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92075">
            <a:solidFill>
              <a:srgbClr val="8117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5C6AE-C718-4EC5-8EF3-38D832E2679A}" type="slidenum">
              <a:rPr lang="fr-FR" smtClean="0"/>
              <a:pPr/>
              <a:t>2</a:t>
            </a:fld>
            <a:endParaRPr lang="fr-FR"/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EAAC1C74-7AE8-9448-5FA8-9AE4FB3074A0}"/>
              </a:ext>
            </a:extLst>
          </p:cNvPr>
          <p:cNvSpPr txBox="1"/>
          <p:nvPr/>
        </p:nvSpPr>
        <p:spPr>
          <a:xfrm>
            <a:off x="394581" y="902747"/>
            <a:ext cx="8281651" cy="55753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fr-FR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Depuis le 13 décembre 2022, </a:t>
            </a:r>
          </a:p>
          <a:p>
            <a:pPr>
              <a:lnSpc>
                <a:spcPct val="150000"/>
              </a:lnSpc>
            </a:pPr>
            <a:r>
              <a:rPr lang="fr-FR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</a:t>
            </a:r>
            <a:r>
              <a:rPr lang="fr-FR" sz="2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l y a une </a:t>
            </a:r>
            <a:r>
              <a:rPr lang="fr-FR" sz="20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nouvelle loi</a:t>
            </a:r>
            <a:r>
              <a:rPr lang="fr-FR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pour les </a:t>
            </a:r>
            <a:r>
              <a:rPr lang="fr-FR" sz="20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ESAT</a:t>
            </a:r>
            <a:r>
              <a:rPr lang="fr-FR" sz="2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fr-FR" sz="2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  <a:p>
            <a:pPr>
              <a:lnSpc>
                <a:spcPct val="150000"/>
              </a:lnSpc>
            </a:pPr>
            <a:r>
              <a:rPr lang="fr-FR" sz="2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Cette loi s’appelle </a:t>
            </a:r>
            <a:r>
              <a:rPr lang="fr-FR" sz="20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la loi de transformation des Esat </a:t>
            </a:r>
          </a:p>
          <a:p>
            <a:pPr>
              <a:lnSpc>
                <a:spcPct val="150000"/>
              </a:lnSpc>
            </a:pPr>
            <a:r>
              <a:rPr lang="fr-FR" sz="2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Elle donne plus de </a:t>
            </a:r>
            <a:r>
              <a:rPr lang="fr-FR" sz="20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droits</a:t>
            </a:r>
            <a:r>
              <a:rPr lang="fr-FR" sz="2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aux ouvriers.</a:t>
            </a:r>
          </a:p>
          <a:p>
            <a:pPr>
              <a:lnSpc>
                <a:spcPct val="150000"/>
              </a:lnSpc>
            </a:pPr>
            <a:endParaRPr lang="fr-FR" sz="20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fr-FR" sz="200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Cette loi permet aux </a:t>
            </a:r>
            <a:r>
              <a:rPr lang="fr-FR" sz="200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ouvriersen</a:t>
            </a:r>
            <a:r>
              <a:rPr lang="fr-FR" sz="200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ESAT </a:t>
            </a:r>
          </a:p>
          <a:p>
            <a:pPr>
              <a:lnSpc>
                <a:spcPct val="150000"/>
              </a:lnSpc>
            </a:pPr>
            <a:r>
              <a:rPr lang="fr-FR" sz="200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d’avoir de nouveaux </a:t>
            </a:r>
            <a:r>
              <a:rPr lang="fr-FR" sz="20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droits individuels</a:t>
            </a:r>
            <a:r>
              <a:rPr lang="fr-FR" sz="200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fr-FR" sz="200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et de nouveaux </a:t>
            </a:r>
            <a:r>
              <a:rPr lang="fr-FR" sz="20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droits collectifs</a:t>
            </a:r>
            <a:r>
              <a:rPr lang="fr-FR" sz="200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lnSpc>
                <a:spcPct val="150000"/>
              </a:lnSpc>
            </a:pPr>
            <a:endParaRPr lang="fr-FR" sz="2000" i="0" dirty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fr-FR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Grâce à cette </a:t>
            </a:r>
            <a:r>
              <a:rPr lang="fr-FR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loi</a:t>
            </a:r>
            <a:r>
              <a:rPr lang="fr-FR" sz="200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les droits des </a:t>
            </a:r>
            <a:r>
              <a:rPr lang="fr-FR" sz="20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ouvriers ESAT se rapprochent</a:t>
            </a:r>
          </a:p>
          <a:p>
            <a:pPr>
              <a:lnSpc>
                <a:spcPct val="150000"/>
              </a:lnSpc>
            </a:pPr>
            <a:r>
              <a:rPr lang="fr-FR" sz="200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des </a:t>
            </a:r>
            <a:r>
              <a:rPr lang="fr-FR" sz="20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droits des ouvriers</a:t>
            </a:r>
            <a:r>
              <a:rPr lang="fr-FR" sz="200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du </a:t>
            </a:r>
            <a:r>
              <a:rPr lang="fr-FR" sz="20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milieu ordinaire</a:t>
            </a:r>
            <a:r>
              <a:rPr lang="fr-FR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(en entreprise).</a:t>
            </a:r>
            <a:endParaRPr lang="fr-FR" sz="20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7AA05E93-F551-D745-AA3E-0F480E9B95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4418" y="113019"/>
            <a:ext cx="1929561" cy="1929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07054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FE003D5-E6CE-B3BE-93C3-66119FE7CE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1406" y="404664"/>
            <a:ext cx="8265394" cy="5951686"/>
          </a:xfrm>
        </p:spPr>
        <p:txBody>
          <a:bodyPr>
            <a:normAutofit/>
          </a:bodyPr>
          <a:lstStyle/>
          <a:p>
            <a:pPr marL="0" indent="0">
              <a:lnSpc>
                <a:spcPct val="200000"/>
              </a:lnSpc>
              <a:buNone/>
            </a:pPr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L’</a:t>
            </a:r>
            <a:r>
              <a:rPr lang="fr-FR" sz="2000" b="1" dirty="0">
                <a:latin typeface="Arial" panose="020B0604020202020204" pitchFamily="34" charset="0"/>
                <a:cs typeface="Arial" panose="020B0604020202020204" pitchFamily="34" charset="0"/>
              </a:rPr>
              <a:t>engagement</a:t>
            </a:r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 des représentants élus est très </a:t>
            </a:r>
            <a:r>
              <a:rPr lang="fr-FR" sz="2000" b="1" dirty="0">
                <a:latin typeface="Arial" panose="020B0604020202020204" pitchFamily="34" charset="0"/>
                <a:cs typeface="Arial" panose="020B0604020202020204" pitchFamily="34" charset="0"/>
              </a:rPr>
              <a:t>important</a:t>
            </a:r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0">
              <a:lnSpc>
                <a:spcPct val="200000"/>
              </a:lnSpc>
              <a:buNone/>
            </a:pPr>
            <a:endParaRPr lang="fr-F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fr-F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La </a:t>
            </a:r>
            <a:r>
              <a:rPr lang="fr-FR" sz="2000" b="1" dirty="0">
                <a:latin typeface="Arial" panose="020B0604020202020204" pitchFamily="34" charset="0"/>
                <a:cs typeface="Arial" panose="020B0604020202020204" pitchFamily="34" charset="0"/>
              </a:rPr>
              <a:t>présence </a:t>
            </a:r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des représentants élus aux préparations des réunions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et aux réunions est très importante.  </a:t>
            </a:r>
          </a:p>
          <a:p>
            <a:pPr marL="0" indent="0">
              <a:buNone/>
            </a:pPr>
            <a:endParaRPr lang="fr-F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200000"/>
              </a:lnSpc>
              <a:buNone/>
            </a:pPr>
            <a:endParaRPr lang="fr-F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200000"/>
              </a:lnSpc>
              <a:buNone/>
            </a:pPr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Les </a:t>
            </a:r>
            <a:r>
              <a:rPr lang="fr-FR" sz="2000" b="1" dirty="0">
                <a:latin typeface="Arial" panose="020B0604020202020204" pitchFamily="34" charset="0"/>
                <a:cs typeface="Arial" panose="020B0604020202020204" pitchFamily="34" charset="0"/>
              </a:rPr>
              <a:t>temps de préparation </a:t>
            </a:r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et </a:t>
            </a:r>
            <a:r>
              <a:rPr lang="fr-FR" sz="2000" b="1" dirty="0">
                <a:latin typeface="Arial" panose="020B0604020202020204" pitchFamily="34" charset="0"/>
                <a:cs typeface="Arial" panose="020B0604020202020204" pitchFamily="34" charset="0"/>
              </a:rPr>
              <a:t>les réunions </a:t>
            </a:r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sont du temps de travail.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Si les réunions sont en dehors du temps de travail,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les heures faites en plus sont notées et récupérées. </a:t>
            </a:r>
          </a:p>
          <a:p>
            <a:pPr marL="0" indent="0">
              <a:buNone/>
            </a:pP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72F983A-CE6B-1DE4-868D-BD87B3DCD1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5C6AE-C718-4EC5-8EF3-38D832E2679A}" type="slidenum">
              <a:rPr lang="fr-FR" smtClean="0"/>
              <a:pPr/>
              <a:t>20</a:t>
            </a:fld>
            <a:endParaRPr 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8268F3E9-BA8E-47AF-024B-DA33A4765D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3781" y="435394"/>
            <a:ext cx="1440160" cy="1440160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CD1DFECF-BB43-937F-FB52-FE6304E6DD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360" y="5148632"/>
            <a:ext cx="1829280" cy="1207718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02BB48E5-FE3F-D7E0-3149-8EEEEFA4B71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877" b="6473"/>
          <a:stretch/>
        </p:blipFill>
        <p:spPr>
          <a:xfrm>
            <a:off x="6212857" y="2802140"/>
            <a:ext cx="2321784" cy="1346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5954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38F08F3-270D-B545-E276-08C90C10C2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4676"/>
            <a:ext cx="8507288" cy="4560628"/>
          </a:xfrm>
        </p:spPr>
        <p:txBody>
          <a:bodyPr/>
          <a:lstStyle/>
          <a:p>
            <a:pPr marL="0" indent="0">
              <a:buNone/>
            </a:pPr>
            <a:r>
              <a:rPr lang="fr-FR" sz="2000" dirty="0">
                <a:effectLst/>
                <a:latin typeface="ArialMT"/>
              </a:rPr>
              <a:t>Un </a:t>
            </a:r>
            <a:r>
              <a:rPr lang="fr-FR" sz="2000" b="1" dirty="0">
                <a:effectLst/>
                <a:latin typeface="ArialMT"/>
              </a:rPr>
              <a:t>représentant élu au CVS </a:t>
            </a:r>
            <a:r>
              <a:rPr lang="fr-FR" sz="2000" dirty="0">
                <a:effectLst/>
                <a:latin typeface="ArialMT"/>
              </a:rPr>
              <a:t>doit </a:t>
            </a:r>
            <a:r>
              <a:rPr lang="fr-FR" sz="2000" b="1" dirty="0">
                <a:effectLst/>
                <a:latin typeface="ArialMT"/>
              </a:rPr>
              <a:t>parler</a:t>
            </a:r>
            <a:r>
              <a:rPr lang="fr-FR" sz="2000" dirty="0">
                <a:effectLst/>
                <a:latin typeface="ArialMT"/>
              </a:rPr>
              <a:t> au nom de tous les ouvriers. </a:t>
            </a:r>
            <a:endParaRPr lang="fr-FR" sz="2000" dirty="0">
              <a:effectLst/>
            </a:endParaRPr>
          </a:p>
          <a:p>
            <a:pPr marL="0" indent="0">
              <a:buNone/>
            </a:pP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FB912FD-3228-F0CA-5429-D44B4CFC44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5C6AE-C718-4EC5-8EF3-38D832E2679A}" type="slidenum">
              <a:rPr lang="fr-FR" smtClean="0"/>
              <a:pPr/>
              <a:t>21</a:t>
            </a:fld>
            <a:endParaRPr lang="fr-FR"/>
          </a:p>
        </p:txBody>
      </p:sp>
      <p:sp>
        <p:nvSpPr>
          <p:cNvPr id="5" name="Titre 1">
            <a:extLst>
              <a:ext uri="{FF2B5EF4-FFF2-40B4-BE49-F238E27FC236}">
                <a16:creationId xmlns:a16="http://schemas.microsoft.com/office/drawing/2014/main" id="{87A2890D-D784-5371-F549-8341076766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2800" b="1" dirty="0"/>
              <a:t>C’est quoi être représentant au CVS ?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FCBB253B-BEBD-8471-98EC-F550E6734D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800" y="2708920"/>
            <a:ext cx="2518738" cy="2736304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74D97CED-62A5-5ADE-794F-7FD5FD2FA3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2838245"/>
            <a:ext cx="2592288" cy="2592288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07A6D471-1DA0-6643-C967-EF62238895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2527" y="3789040"/>
            <a:ext cx="2847577" cy="1287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521191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9E6FBF6-052B-8112-0C6E-3D877BACAE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8500" y="1453734"/>
            <a:ext cx="8975500" cy="5217973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Connaître et s’</a:t>
            </a:r>
            <a:r>
              <a:rPr lang="fr-FR" sz="2000" b="1" dirty="0">
                <a:latin typeface="Arial" panose="020B0604020202020204" pitchFamily="34" charset="0"/>
                <a:cs typeface="Arial" panose="020B0604020202020204" pitchFamily="34" charset="0"/>
              </a:rPr>
              <a:t>intéresser</a:t>
            </a:r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 aux</a:t>
            </a:r>
            <a:r>
              <a:rPr lang="fr-FR" sz="20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règles de </a:t>
            </a:r>
            <a:r>
              <a:rPr lang="fr-FR" sz="2000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fonctionnement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fr-FR" sz="2000" b="1" dirty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fr-FR" sz="2000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et d’organisation </a:t>
            </a:r>
            <a:r>
              <a:rPr lang="fr-FR" sz="20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de l'ESAT.</a:t>
            </a:r>
          </a:p>
          <a:p>
            <a:pPr>
              <a:lnSpc>
                <a:spcPct val="120000"/>
              </a:lnSpc>
            </a:pPr>
            <a:endParaRPr lang="fr-F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endParaRPr lang="fr-FR" sz="2000" b="0" i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20000"/>
              </a:lnSpc>
              <a:buNone/>
            </a:pPr>
            <a:endParaRPr lang="fr-FR" sz="2000" b="0" i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r>
              <a:rPr lang="fr-FR" sz="2000" b="1" dirty="0">
                <a:latin typeface="Arial" panose="020B0604020202020204" pitchFamily="34" charset="0"/>
                <a:cs typeface="Arial" panose="020B0604020202020204" pitchFamily="34" charset="0"/>
              </a:rPr>
              <a:t>Connaître </a:t>
            </a:r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et s’</a:t>
            </a:r>
            <a:r>
              <a:rPr lang="fr-FR" sz="2000" b="1" dirty="0">
                <a:latin typeface="Arial" panose="020B0604020202020204" pitchFamily="34" charset="0"/>
                <a:cs typeface="Arial" panose="020B0604020202020204" pitchFamily="34" charset="0"/>
              </a:rPr>
              <a:t>intéresser</a:t>
            </a:r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0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au rôle du CVS.</a:t>
            </a:r>
          </a:p>
          <a:p>
            <a:pPr marL="0" indent="0">
              <a:lnSpc>
                <a:spcPct val="120000"/>
              </a:lnSpc>
              <a:buNone/>
            </a:pPr>
            <a:endParaRPr lang="fr-FR" sz="2000" b="0" i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70000"/>
              </a:lnSpc>
              <a:buNone/>
            </a:pPr>
            <a:endParaRPr lang="fr-FR" sz="2000" b="0" i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70000"/>
              </a:lnSpc>
            </a:pPr>
            <a:r>
              <a:rPr lang="fr-FR" sz="20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Savoir </a:t>
            </a:r>
            <a:r>
              <a:rPr lang="fr-FR" sz="2000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gagner la confiance </a:t>
            </a:r>
            <a:r>
              <a:rPr lang="fr-FR" sz="20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de ses collègues. </a:t>
            </a:r>
          </a:p>
          <a:p>
            <a:endParaRPr lang="fr-FR" sz="2000" b="0" i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59FB2514-D8E2-CE34-7BA3-1AB8E58078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5C6AE-C718-4EC5-8EF3-38D832E2679A}" type="slidenum">
              <a:rPr lang="fr-FR" smtClean="0"/>
              <a:pPr/>
              <a:t>22</a:t>
            </a:fld>
            <a:endParaRPr lang="fr-FR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2F90AF4C-4A3F-B610-F3D2-FB025F69EAF4}"/>
              </a:ext>
            </a:extLst>
          </p:cNvPr>
          <p:cNvSpPr txBox="1"/>
          <p:nvPr/>
        </p:nvSpPr>
        <p:spPr>
          <a:xfrm>
            <a:off x="374709" y="438765"/>
            <a:ext cx="8563081" cy="8295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07000"/>
              </a:lnSpc>
              <a:spcAft>
                <a:spcPts val="800"/>
              </a:spcAft>
            </a:pPr>
            <a:r>
              <a:rPr lang="fr-FR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</a:t>
            </a:r>
            <a:r>
              <a:rPr lang="fr-FR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our remplir le </a:t>
            </a:r>
            <a:r>
              <a:rPr lang="fr-FR" sz="20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rôle </a:t>
            </a:r>
            <a:r>
              <a:rPr lang="fr-FR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 </a:t>
            </a:r>
            <a:r>
              <a:rPr lang="fr-FR" sz="20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représentant des ouvriers</a:t>
            </a:r>
            <a:r>
              <a:rPr lang="fr-FR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</a:p>
          <a:p>
            <a:pPr lvl="0" algn="just">
              <a:lnSpc>
                <a:spcPct val="107000"/>
              </a:lnSpc>
              <a:spcAft>
                <a:spcPts val="800"/>
              </a:spcAft>
            </a:pPr>
            <a:r>
              <a:rPr lang="fr-FR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il est important de  :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BAE39CA4-4123-6812-4A00-E2FB9734D3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1820" y="3438883"/>
            <a:ext cx="1369744" cy="1488061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1AF24BCD-B133-680B-3E1A-ABD14C9475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1589" y="5155997"/>
            <a:ext cx="1369744" cy="1382915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1E181303-995E-1B35-DCCC-6399F0CFC4B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2180" y="1985212"/>
            <a:ext cx="3764620" cy="1260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3780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5E702A0-F9E1-8F04-B987-0AB03BA850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511" y="548680"/>
            <a:ext cx="8743985" cy="5807670"/>
          </a:xfrm>
        </p:spPr>
        <p:txBody>
          <a:bodyPr>
            <a:normAutofit fontScale="25000" lnSpcReduction="20000"/>
          </a:bodyPr>
          <a:lstStyle/>
          <a:p>
            <a:pPr>
              <a:lnSpc>
                <a:spcPct val="170000"/>
              </a:lnSpc>
            </a:pPr>
            <a:r>
              <a:rPr lang="fr-FR" sz="80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Connaître et </a:t>
            </a:r>
            <a:r>
              <a:rPr lang="fr-FR" sz="8000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comprendre</a:t>
            </a:r>
            <a:r>
              <a:rPr lang="fr-FR" sz="80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les préoccupations </a:t>
            </a:r>
          </a:p>
          <a:p>
            <a:pPr marL="0" indent="0">
              <a:lnSpc>
                <a:spcPct val="170000"/>
              </a:lnSpc>
              <a:buNone/>
            </a:pPr>
            <a:r>
              <a:rPr lang="fr-FR" sz="80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    et </a:t>
            </a:r>
            <a:r>
              <a:rPr lang="fr-FR" sz="8000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les besoins </a:t>
            </a:r>
            <a:r>
              <a:rPr lang="fr-FR" sz="80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des autres </a:t>
            </a:r>
            <a:r>
              <a:rPr lang="fr-FR" sz="8000" dirty="0">
                <a:latin typeface="Arial" panose="020B0604020202020204" pitchFamily="34" charset="0"/>
                <a:cs typeface="Arial" panose="020B0604020202020204" pitchFamily="34" charset="0"/>
              </a:rPr>
              <a:t>ouvriers.</a:t>
            </a:r>
          </a:p>
          <a:p>
            <a:pPr marL="0" indent="0">
              <a:lnSpc>
                <a:spcPct val="120000"/>
              </a:lnSpc>
              <a:buNone/>
            </a:pPr>
            <a:endParaRPr lang="fr-FR" sz="8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fr-FR" sz="8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lnSpc>
                <a:spcPct val="120000"/>
              </a:lnSpc>
            </a:pPr>
            <a:r>
              <a:rPr lang="fr-FR" sz="8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Savoir </a:t>
            </a:r>
            <a:r>
              <a:rPr lang="fr-FR" sz="8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être à l’écoute </a:t>
            </a:r>
            <a:r>
              <a:rPr lang="fr-FR" sz="8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 ses collègues.</a:t>
            </a:r>
          </a:p>
          <a:p>
            <a:pPr>
              <a:lnSpc>
                <a:spcPct val="120000"/>
              </a:lnSpc>
            </a:pPr>
            <a:endParaRPr lang="fr-FR" sz="8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endParaRPr lang="fr-FR" sz="8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70000"/>
              </a:lnSpc>
            </a:pPr>
            <a:r>
              <a:rPr lang="fr-FR" sz="8000" b="1" dirty="0">
                <a:latin typeface="Arial" panose="020B0604020202020204" pitchFamily="34" charset="0"/>
                <a:cs typeface="Arial" panose="020B0604020202020204" pitchFamily="34" charset="0"/>
              </a:rPr>
              <a:t>Oser parler </a:t>
            </a:r>
            <a:r>
              <a:rPr lang="fr-FR" sz="8000" dirty="0">
                <a:latin typeface="Arial" panose="020B0604020202020204" pitchFamily="34" charset="0"/>
                <a:cs typeface="Arial" panose="020B0604020202020204" pitchFamily="34" charset="0"/>
              </a:rPr>
              <a:t>devant du public, </a:t>
            </a:r>
          </a:p>
          <a:p>
            <a:pPr marL="0" indent="0">
              <a:lnSpc>
                <a:spcPct val="170000"/>
              </a:lnSpc>
              <a:buNone/>
            </a:pPr>
            <a:r>
              <a:rPr lang="fr-FR" sz="8000" dirty="0">
                <a:latin typeface="Arial" panose="020B0604020202020204" pitchFamily="34" charset="0"/>
                <a:cs typeface="Arial" panose="020B0604020202020204" pitchFamily="34" charset="0"/>
              </a:rPr>
              <a:t>    oser parler en réunion.</a:t>
            </a:r>
          </a:p>
          <a:p>
            <a:pPr marL="0" indent="0">
              <a:lnSpc>
                <a:spcPct val="170000"/>
              </a:lnSpc>
              <a:buNone/>
            </a:pPr>
            <a:endParaRPr lang="fr-FR" sz="8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70000"/>
              </a:lnSpc>
              <a:buNone/>
            </a:pPr>
            <a:endParaRPr lang="fr-FR" sz="8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70000"/>
              </a:lnSpc>
            </a:pPr>
            <a:r>
              <a:rPr lang="fr-FR" sz="8000" dirty="0">
                <a:latin typeface="Arial" panose="020B0604020202020204" pitchFamily="34" charset="0"/>
                <a:cs typeface="Arial" panose="020B0604020202020204" pitchFamily="34" charset="0"/>
              </a:rPr>
              <a:t>Savoir </a:t>
            </a:r>
            <a:r>
              <a:rPr lang="fr-FR" sz="8000" b="1" dirty="0">
                <a:latin typeface="Arial" panose="020B0604020202020204" pitchFamily="34" charset="0"/>
                <a:cs typeface="Arial" panose="020B0604020202020204" pitchFamily="34" charset="0"/>
              </a:rPr>
              <a:t>argumenter</a:t>
            </a:r>
            <a:r>
              <a:rPr lang="fr-FR" sz="8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sz="8000" b="1" dirty="0">
                <a:latin typeface="Arial" panose="020B0604020202020204" pitchFamily="34" charset="0"/>
                <a:cs typeface="Arial" panose="020B0604020202020204" pitchFamily="34" charset="0"/>
              </a:rPr>
              <a:t>expliquer</a:t>
            </a:r>
            <a:r>
              <a:rPr lang="fr-FR" sz="8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sz="8000" b="1" dirty="0">
                <a:latin typeface="Arial" panose="020B0604020202020204" pitchFamily="34" charset="0"/>
                <a:cs typeface="Arial" panose="020B0604020202020204" pitchFamily="34" charset="0"/>
              </a:rPr>
              <a:t>défendre</a:t>
            </a:r>
            <a:r>
              <a:rPr lang="fr-FR" sz="8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0" indent="0">
              <a:lnSpc>
                <a:spcPct val="170000"/>
              </a:lnSpc>
              <a:buNone/>
            </a:pPr>
            <a:endParaRPr lang="fr-FR" sz="8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endParaRPr lang="fr-FR" sz="9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F2CD6AD-F0B6-48A9-9065-8BE09BBC08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5C6AE-C718-4EC5-8EF3-38D832E2679A}" type="slidenum">
              <a:rPr lang="fr-FR" smtClean="0"/>
              <a:pPr/>
              <a:t>23</a:t>
            </a:fld>
            <a:endParaRPr lang="fr-FR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223D67E6-B25D-5255-1B92-D91AD9355C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84619" y="3143246"/>
            <a:ext cx="844342" cy="1329056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F5FD1E4A-8CE2-4862-C4CB-A456F88E8E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78674" y="4987107"/>
            <a:ext cx="1120660" cy="966441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326DF06E-AF89-E4E7-4BD3-EF2481018A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5007" y="3202556"/>
            <a:ext cx="2300574" cy="1300324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277DBB7C-3F22-1DF6-14AB-F7213CD40C7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9216" y="377740"/>
            <a:ext cx="2519745" cy="1138956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A462879C-85E2-422C-70D8-3379F042F10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0089" y="1762837"/>
            <a:ext cx="1050206" cy="1138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395150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021ED83-BBA3-38AA-D4E1-B1D0C15566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8395" y="198858"/>
            <a:ext cx="8442400" cy="6340054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br>
              <a:rPr lang="fr-FR" sz="18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fr-FR" sz="18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fr-FR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r>
              <a:rPr lang="fr-FR" sz="8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Être</a:t>
            </a:r>
            <a:r>
              <a:rPr lang="fr-FR" sz="8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patient </a:t>
            </a:r>
            <a:r>
              <a:rPr lang="fr-FR" sz="8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et </a:t>
            </a:r>
            <a:r>
              <a:rPr lang="fr-FR" sz="8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compréhensif</a:t>
            </a:r>
            <a:r>
              <a:rPr lang="fr-FR" sz="8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>
              <a:lnSpc>
                <a:spcPct val="120000"/>
              </a:lnSpc>
            </a:pPr>
            <a:endParaRPr lang="fr-FR" sz="8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20000"/>
              </a:lnSpc>
              <a:buNone/>
            </a:pPr>
            <a:endParaRPr lang="fr-FR" sz="8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70000"/>
              </a:lnSpc>
            </a:pPr>
            <a:r>
              <a:rPr lang="fr-FR" sz="8000" dirty="0">
                <a:latin typeface="Arial" panose="020B0604020202020204" pitchFamily="34" charset="0"/>
                <a:cs typeface="Arial" panose="020B0604020202020204" pitchFamily="34" charset="0"/>
              </a:rPr>
              <a:t>Respecter les </a:t>
            </a:r>
            <a:r>
              <a:rPr lang="fr-FR" sz="8000" b="1" dirty="0">
                <a:latin typeface="Arial" panose="020B0604020202020204" pitchFamily="34" charset="0"/>
                <a:cs typeface="Arial" panose="020B0604020202020204" pitchFamily="34" charset="0"/>
              </a:rPr>
              <a:t>règles de discrétion</a:t>
            </a:r>
            <a:r>
              <a:rPr lang="fr-FR" sz="8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pPr marL="0" indent="0">
              <a:lnSpc>
                <a:spcPct val="170000"/>
              </a:lnSpc>
              <a:buNone/>
            </a:pPr>
            <a:r>
              <a:rPr lang="fr-FR" sz="8000" dirty="0">
                <a:latin typeface="Arial" panose="020B0604020202020204" pitchFamily="34" charset="0"/>
                <a:cs typeface="Arial" panose="020B0604020202020204" pitchFamily="34" charset="0"/>
              </a:rPr>
              <a:t>    ne pas nommer les personnes.</a:t>
            </a:r>
          </a:p>
          <a:p>
            <a:pPr>
              <a:lnSpc>
                <a:spcPct val="110000"/>
              </a:lnSpc>
            </a:pPr>
            <a:endParaRPr lang="fr-FR" sz="8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20000"/>
              </a:lnSpc>
              <a:buNone/>
            </a:pPr>
            <a:endParaRPr lang="fr-FR" sz="8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20000"/>
              </a:lnSpc>
              <a:buNone/>
            </a:pPr>
            <a:endParaRPr lang="fr-FR" sz="8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r>
              <a:rPr lang="fr-FR" sz="8000" dirty="0">
                <a:latin typeface="Arial" panose="020B0604020202020204" pitchFamily="34" charset="0"/>
                <a:cs typeface="Arial" panose="020B0604020202020204" pitchFamily="34" charset="0"/>
              </a:rPr>
              <a:t>Savoir faire un </a:t>
            </a:r>
            <a:r>
              <a:rPr lang="fr-FR" sz="8000" b="1" dirty="0">
                <a:latin typeface="Arial" panose="020B0604020202020204" pitchFamily="34" charset="0"/>
                <a:cs typeface="Arial" panose="020B0604020202020204" pitchFamily="34" charset="0"/>
              </a:rPr>
              <a:t>compte-rendu précis</a:t>
            </a:r>
            <a:r>
              <a:rPr lang="fr-FR" sz="8000" dirty="0">
                <a:latin typeface="Arial" panose="020B0604020202020204" pitchFamily="34" charset="0"/>
                <a:cs typeface="Arial" panose="020B0604020202020204" pitchFamily="34" charset="0"/>
              </a:rPr>
              <a:t> aux collègues.</a:t>
            </a:r>
          </a:p>
          <a:p>
            <a:pPr marL="0" indent="0">
              <a:lnSpc>
                <a:spcPct val="110000"/>
              </a:lnSpc>
              <a:buNone/>
            </a:pPr>
            <a:endParaRPr lang="fr-FR" sz="8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10000"/>
              </a:lnSpc>
              <a:buNone/>
            </a:pPr>
            <a:endParaRPr lang="fr-FR" sz="8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10000"/>
              </a:lnSpc>
              <a:buNone/>
            </a:pPr>
            <a:endParaRPr lang="fr-FR" sz="8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70000"/>
              </a:lnSpc>
            </a:pPr>
            <a:r>
              <a:rPr lang="fr-FR" sz="8000" b="1" dirty="0">
                <a:latin typeface="Arial" panose="020B0604020202020204" pitchFamily="34" charset="0"/>
                <a:cs typeface="Arial" panose="020B0604020202020204" pitchFamily="34" charset="0"/>
              </a:rPr>
              <a:t>Respecter les consignes </a:t>
            </a:r>
            <a:r>
              <a:rPr lang="fr-FR" sz="8000" dirty="0">
                <a:latin typeface="Arial" panose="020B0604020202020204" pitchFamily="34" charset="0"/>
                <a:cs typeface="Arial" panose="020B0604020202020204" pitchFamily="34" charset="0"/>
              </a:rPr>
              <a:t>des règlements intérieurs </a:t>
            </a:r>
          </a:p>
          <a:p>
            <a:pPr marL="0" indent="0">
              <a:lnSpc>
                <a:spcPct val="170000"/>
              </a:lnSpc>
              <a:buNone/>
            </a:pPr>
            <a:r>
              <a:rPr lang="fr-FR" sz="8000" dirty="0">
                <a:latin typeface="Arial" panose="020B0604020202020204" pitchFamily="34" charset="0"/>
                <a:cs typeface="Arial" panose="020B0604020202020204" pitchFamily="34" charset="0"/>
              </a:rPr>
              <a:t>     au CVS, à l’Instance Mixte, au Délégué aux Personnes.</a:t>
            </a:r>
          </a:p>
          <a:p>
            <a:pPr marL="0" indent="0">
              <a:buNone/>
            </a:pPr>
            <a:br>
              <a:rPr lang="fr-FR" sz="44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fr-FR" sz="44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fr-FR" sz="4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lnSpc>
                <a:spcPct val="17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fr-FR" sz="24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F09B6F08-512E-19C0-BEDA-D5CCC66585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5C6AE-C718-4EC5-8EF3-38D832E2679A}" type="slidenum">
              <a:rPr lang="fr-FR" smtClean="0"/>
              <a:pPr/>
              <a:t>24</a:t>
            </a:fld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29B8E2B6-3BFA-E71B-0EB2-753F0D4647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7616" y="72067"/>
            <a:ext cx="1192444" cy="1401957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28AF27F7-914D-5923-9DAD-BD5FAAAA20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84383" y="3117634"/>
            <a:ext cx="1168348" cy="1582922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D7DB3D7F-895D-3D2E-BB3E-53E2926561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3629" y="1607096"/>
            <a:ext cx="1389856" cy="1389856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DB174346-67EF-9913-785E-C389A173C07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7616" y="5001752"/>
            <a:ext cx="1111577" cy="1109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517088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E0E25EA-DA7E-E3F9-9F9A-909202494D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0364" y="514285"/>
            <a:ext cx="8363272" cy="4999286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None/>
            </a:pPr>
            <a:r>
              <a:rPr lang="fr-FR" sz="2000" dirty="0">
                <a:effectLst/>
                <a:latin typeface="ArialMT"/>
              </a:rPr>
              <a:t>Un </a:t>
            </a:r>
            <a:r>
              <a:rPr lang="fr-FR" sz="2000" b="1" dirty="0" err="1">
                <a:effectLst/>
                <a:latin typeface="ArialMT"/>
              </a:rPr>
              <a:t>représentant</a:t>
            </a:r>
            <a:r>
              <a:rPr lang="fr-FR" sz="2000" b="1" dirty="0">
                <a:effectLst/>
                <a:latin typeface="ArialMT"/>
              </a:rPr>
              <a:t>  élu </a:t>
            </a:r>
            <a:r>
              <a:rPr lang="fr-FR" sz="2000" dirty="0">
                <a:effectLst/>
                <a:latin typeface="ArialMT"/>
              </a:rPr>
              <a:t>doit porter de </a:t>
            </a:r>
            <a:r>
              <a:rPr lang="fr-FR" sz="2000" b="1" dirty="0">
                <a:effectLst/>
                <a:latin typeface="ArialMT"/>
              </a:rPr>
              <a:t>l’</a:t>
            </a:r>
            <a:r>
              <a:rPr lang="fr-FR" sz="2000" b="1" dirty="0" err="1">
                <a:effectLst/>
                <a:latin typeface="ArialMT"/>
              </a:rPr>
              <a:t>intérêt</a:t>
            </a:r>
            <a:endParaRPr lang="fr-FR" sz="2000" b="1" dirty="0">
              <a:effectLst/>
              <a:latin typeface="ArialMT"/>
            </a:endParaRPr>
          </a:p>
          <a:p>
            <a:pPr>
              <a:lnSpc>
                <a:spcPct val="150000"/>
              </a:lnSpc>
              <a:buNone/>
            </a:pPr>
            <a:r>
              <a:rPr lang="fr-FR" sz="2000" dirty="0">
                <a:effectLst/>
                <a:latin typeface="ArialMT"/>
              </a:rPr>
              <a:t> à tous les ouvriers :</a:t>
            </a:r>
          </a:p>
          <a:p>
            <a:pPr>
              <a:lnSpc>
                <a:spcPct val="150000"/>
              </a:lnSpc>
            </a:pPr>
            <a:r>
              <a:rPr lang="fr-FR" sz="2000" dirty="0" err="1">
                <a:effectLst/>
                <a:latin typeface="ArialMT"/>
              </a:rPr>
              <a:t>même</a:t>
            </a:r>
            <a:r>
              <a:rPr lang="fr-FR" sz="2000" dirty="0">
                <a:effectLst/>
                <a:latin typeface="ArialMT"/>
              </a:rPr>
              <a:t> si certains n’ont pas voté pour lui</a:t>
            </a:r>
          </a:p>
          <a:p>
            <a:pPr>
              <a:lnSpc>
                <a:spcPct val="150000"/>
              </a:lnSpc>
            </a:pPr>
            <a:r>
              <a:rPr lang="fr-FR" sz="2000" dirty="0" err="1">
                <a:effectLst/>
                <a:latin typeface="ArialMT"/>
              </a:rPr>
              <a:t>même</a:t>
            </a:r>
            <a:r>
              <a:rPr lang="fr-FR" sz="2000" dirty="0">
                <a:effectLst/>
                <a:latin typeface="ArialMT"/>
              </a:rPr>
              <a:t> si certains ne sont pas ses amis</a:t>
            </a:r>
          </a:p>
          <a:p>
            <a:pPr>
              <a:lnSpc>
                <a:spcPct val="150000"/>
              </a:lnSpc>
            </a:pPr>
            <a:r>
              <a:rPr lang="fr-FR" sz="2000" dirty="0" err="1">
                <a:effectLst/>
                <a:latin typeface="ArialMT"/>
              </a:rPr>
              <a:t>même</a:t>
            </a:r>
            <a:r>
              <a:rPr lang="fr-FR" sz="2000" dirty="0">
                <a:effectLst/>
                <a:latin typeface="ArialMT"/>
              </a:rPr>
              <a:t> si vous ne vous entendez pas avec certains. </a:t>
            </a:r>
          </a:p>
          <a:p>
            <a:endParaRPr lang="fr-FR" sz="2000" dirty="0">
              <a:effectLst/>
              <a:latin typeface="ArialMT"/>
            </a:endParaRPr>
          </a:p>
          <a:p>
            <a:pPr>
              <a:lnSpc>
                <a:spcPct val="150000"/>
              </a:lnSpc>
              <a:buNone/>
            </a:pPr>
            <a:r>
              <a:rPr lang="fr-FR" sz="2000" dirty="0">
                <a:effectLst/>
                <a:latin typeface="ArialMT"/>
              </a:rPr>
              <a:t>Le </a:t>
            </a:r>
            <a:r>
              <a:rPr lang="fr-FR" sz="2000" b="1" dirty="0">
                <a:effectLst/>
                <a:latin typeface="ArialMT"/>
              </a:rPr>
              <a:t>représentant </a:t>
            </a:r>
            <a:r>
              <a:rPr lang="fr-FR" sz="2000" dirty="0">
                <a:effectLst/>
                <a:latin typeface="ArialMT"/>
              </a:rPr>
              <a:t>doit parler de toutes les </a:t>
            </a:r>
            <a:r>
              <a:rPr lang="fr-FR" sz="2000" b="1" dirty="0">
                <a:effectLst/>
                <a:latin typeface="ArialMT"/>
              </a:rPr>
              <a:t>demandes</a:t>
            </a:r>
          </a:p>
          <a:p>
            <a:pPr>
              <a:lnSpc>
                <a:spcPct val="150000"/>
              </a:lnSpc>
              <a:buNone/>
            </a:pPr>
            <a:r>
              <a:rPr lang="fr-FR" sz="2000" dirty="0">
                <a:effectLst/>
                <a:latin typeface="ArialMT"/>
              </a:rPr>
              <a:t>et pas seulement de celles qui l’</a:t>
            </a:r>
            <a:r>
              <a:rPr lang="fr-FR" sz="2000" dirty="0" err="1">
                <a:effectLst/>
                <a:latin typeface="ArialMT"/>
              </a:rPr>
              <a:t>intéressent</a:t>
            </a:r>
            <a:r>
              <a:rPr lang="fr-FR" sz="2000" dirty="0">
                <a:effectLst/>
                <a:latin typeface="ArialMT"/>
              </a:rPr>
              <a:t>.</a:t>
            </a:r>
          </a:p>
          <a:p>
            <a:pPr>
              <a:buNone/>
            </a:pPr>
            <a:endParaRPr lang="fr-FR" sz="2400" dirty="0">
              <a:effectLst/>
              <a:latin typeface="ArialMT"/>
            </a:endParaRPr>
          </a:p>
          <a:p>
            <a:pPr>
              <a:buNone/>
            </a:pPr>
            <a:r>
              <a:rPr lang="fr-FR" sz="2200" dirty="0">
                <a:effectLst/>
                <a:latin typeface="ArialMT"/>
              </a:rPr>
              <a:t> </a:t>
            </a:r>
          </a:p>
          <a:p>
            <a:pPr>
              <a:buNone/>
            </a:pPr>
            <a:endParaRPr lang="fr-FR" sz="2200" dirty="0">
              <a:effectLst/>
              <a:latin typeface="ArialMT"/>
            </a:endParaRPr>
          </a:p>
          <a:p>
            <a:pPr>
              <a:buNone/>
            </a:pPr>
            <a:endParaRPr lang="fr-FR" sz="20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71D6973-B146-88A8-3DF4-B6AFB9286C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5C6AE-C718-4EC5-8EF3-38D832E2679A}" type="slidenum">
              <a:rPr lang="fr-FR" smtClean="0"/>
              <a:pPr/>
              <a:t>25</a:t>
            </a:fld>
            <a:endParaRPr lang="fr-FR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C9D457E1-C4EB-C654-ECE7-44024442BB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2982" y="4509373"/>
            <a:ext cx="5558036" cy="2186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452605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6208994"/>
            <a:ext cx="648072" cy="6043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51520" y="620688"/>
            <a:ext cx="8784976" cy="6100787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fr-FR" sz="2200" dirty="0">
                <a:effectLst/>
                <a:latin typeface="ArialMT"/>
              </a:rPr>
              <a:t> </a:t>
            </a:r>
            <a:r>
              <a:rPr lang="fr-FR" sz="2000" dirty="0">
                <a:effectLst/>
                <a:latin typeface="ArialMT"/>
              </a:rPr>
              <a:t>Un </a:t>
            </a:r>
            <a:r>
              <a:rPr lang="fr-FR" sz="2000" b="1" dirty="0">
                <a:effectLst/>
                <a:latin typeface="ArialMT"/>
              </a:rPr>
              <a:t>représentant des ouvriers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fr-FR" sz="2000" dirty="0">
                <a:effectLst/>
                <a:latin typeface="ArialMT"/>
              </a:rPr>
              <a:t>      n’est pas un </a:t>
            </a:r>
            <a:r>
              <a:rPr lang="fr-FR" sz="2000" b="1" dirty="0">
                <a:effectLst/>
                <a:latin typeface="ArialMT"/>
              </a:rPr>
              <a:t>ouvrier supérieur aux autres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fr-FR" sz="2000" dirty="0">
                <a:effectLst/>
                <a:latin typeface="ArialMT"/>
              </a:rPr>
              <a:t>      parce qu’il a été́ élu.</a:t>
            </a:r>
          </a:p>
          <a:p>
            <a:pPr marL="0" indent="0">
              <a:lnSpc>
                <a:spcPct val="150000"/>
              </a:lnSpc>
              <a:buNone/>
            </a:pPr>
            <a:endParaRPr lang="fr-FR" sz="1800" dirty="0">
              <a:effectLst/>
              <a:latin typeface="ArialMT"/>
            </a:endParaRPr>
          </a:p>
          <a:p>
            <a:pPr>
              <a:lnSpc>
                <a:spcPct val="150000"/>
              </a:lnSpc>
            </a:pPr>
            <a:r>
              <a:rPr lang="fr-FR" sz="2000" dirty="0">
                <a:latin typeface="ArialMT"/>
              </a:rPr>
              <a:t>Un </a:t>
            </a:r>
            <a:r>
              <a:rPr lang="fr-FR" sz="2000" b="1" dirty="0">
                <a:latin typeface="ArialMT"/>
              </a:rPr>
              <a:t>représentant des ouvriers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fr-FR" sz="2000" dirty="0">
                <a:latin typeface="ArialMT"/>
              </a:rPr>
              <a:t>     ne donne pas </a:t>
            </a:r>
            <a:r>
              <a:rPr lang="fr-FR" sz="2000" b="1" dirty="0">
                <a:latin typeface="ArialMT"/>
              </a:rPr>
              <a:t>d’ordres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fr-FR" sz="2000" b="1" dirty="0">
                <a:latin typeface="ArialMT"/>
              </a:rPr>
              <a:t>     ne dirige pas </a:t>
            </a:r>
            <a:r>
              <a:rPr lang="fr-FR" sz="2000" dirty="0">
                <a:latin typeface="ArialMT"/>
              </a:rPr>
              <a:t>ses collègues.</a:t>
            </a:r>
          </a:p>
          <a:p>
            <a:endParaRPr lang="fr-FR" sz="1800" dirty="0">
              <a:latin typeface="ArialMT"/>
            </a:endParaRPr>
          </a:p>
          <a:p>
            <a:pPr marL="0" indent="0">
              <a:buNone/>
            </a:pPr>
            <a:endParaRPr lang="fr-F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Un </a:t>
            </a:r>
            <a:r>
              <a:rPr lang="fr-FR" sz="2000" b="1" dirty="0">
                <a:latin typeface="Arial" panose="020B0604020202020204" pitchFamily="34" charset="0"/>
                <a:cs typeface="Arial" panose="020B0604020202020204" pitchFamily="34" charset="0"/>
              </a:rPr>
              <a:t>représentant</a:t>
            </a:r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000" b="1" dirty="0">
                <a:latin typeface="Arial" panose="020B0604020202020204" pitchFamily="34" charset="0"/>
                <a:cs typeface="Arial" panose="020B0604020202020204" pitchFamily="34" charset="0"/>
              </a:rPr>
              <a:t>des ouvriers </a:t>
            </a:r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a juste plus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     de</a:t>
            </a:r>
            <a:r>
              <a:rPr lang="fr-FR" sz="2000" b="1" dirty="0">
                <a:latin typeface="Arial" panose="020B0604020202020204" pitchFamily="34" charset="0"/>
                <a:cs typeface="Arial" panose="020B0604020202020204" pitchFamily="34" charset="0"/>
              </a:rPr>
              <a:t> responsabilités </a:t>
            </a:r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et</a:t>
            </a:r>
            <a:r>
              <a:rPr lang="fr-FR" sz="2000" b="1" dirty="0">
                <a:latin typeface="Arial" panose="020B0604020202020204" pitchFamily="34" charset="0"/>
                <a:cs typeface="Arial" panose="020B0604020202020204" pitchFamily="34" charset="0"/>
              </a:rPr>
              <a:t> s’engage </a:t>
            </a:r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à les tenir.</a:t>
            </a:r>
          </a:p>
          <a:p>
            <a:pPr marL="0" indent="0">
              <a:buNone/>
            </a:pPr>
            <a:endParaRPr lang="fr-FR" sz="1800" dirty="0">
              <a:effectLst/>
              <a:latin typeface="ArialMT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5C6AE-C718-4EC5-8EF3-38D832E2679A}" type="slidenum">
              <a:rPr lang="fr-FR" smtClean="0"/>
              <a:pPr/>
              <a:t>26</a:t>
            </a:fld>
            <a:endParaRPr lang="fr-FR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0A01E7AD-34A4-EDDD-4B0B-57BDDEBD33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0940" y="160450"/>
            <a:ext cx="1624240" cy="2316745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896181FC-042C-4D99-4649-3E9C18B362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5158" y="4664670"/>
            <a:ext cx="1435805" cy="1435805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CF5F22C2-1FB3-BDF8-C617-3F7924F6299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259" y="2642395"/>
            <a:ext cx="1305146" cy="1726809"/>
          </a:xfrm>
          <a:prstGeom prst="rect">
            <a:avLst/>
          </a:prstGeom>
        </p:spPr>
      </p:pic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43875998-9037-0A2D-4BB1-90B8D076B1F0}"/>
              </a:ext>
            </a:extLst>
          </p:cNvPr>
          <p:cNvCxnSpPr/>
          <p:nvPr/>
        </p:nvCxnSpPr>
        <p:spPr>
          <a:xfrm flipH="1">
            <a:off x="6930489" y="2505730"/>
            <a:ext cx="1305146" cy="1872209"/>
          </a:xfrm>
          <a:prstGeom prst="line">
            <a:avLst/>
          </a:prstGeom>
          <a:ln w="539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13">
            <a:extLst>
              <a:ext uri="{FF2B5EF4-FFF2-40B4-BE49-F238E27FC236}">
                <a16:creationId xmlns:a16="http://schemas.microsoft.com/office/drawing/2014/main" id="{810019FE-8C30-E800-EB57-5ECD781217FA}"/>
              </a:ext>
            </a:extLst>
          </p:cNvPr>
          <p:cNvCxnSpPr>
            <a:cxnSpLocks/>
          </p:cNvCxnSpPr>
          <p:nvPr/>
        </p:nvCxnSpPr>
        <p:spPr>
          <a:xfrm>
            <a:off x="6797969" y="2540225"/>
            <a:ext cx="1570185" cy="1806858"/>
          </a:xfrm>
          <a:prstGeom prst="line">
            <a:avLst/>
          </a:prstGeom>
          <a:ln w="539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6485796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6208994"/>
            <a:ext cx="648072" cy="6043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Espace réservé du contenu 6">
            <a:extLst>
              <a:ext uri="{FF2B5EF4-FFF2-40B4-BE49-F238E27FC236}">
                <a16:creationId xmlns:a16="http://schemas.microsoft.com/office/drawing/2014/main" id="{B9CB813D-838C-49B1-396E-422F6F959BB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305469"/>
            <a:ext cx="7488832" cy="6199856"/>
          </a:xfrm>
        </p:spPr>
      </p:pic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5C6AE-C718-4EC5-8EF3-38D832E2679A}" type="slidenum">
              <a:rPr lang="fr-FR" smtClean="0"/>
              <a:pPr/>
              <a:t>27</a:t>
            </a:fld>
            <a:endParaRPr lang="fr-FR"/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F710B7B5-ABFD-AF12-B9F4-E19FDCAB0713}"/>
              </a:ext>
            </a:extLst>
          </p:cNvPr>
          <p:cNvSpPr/>
          <p:nvPr/>
        </p:nvSpPr>
        <p:spPr>
          <a:xfrm>
            <a:off x="3035082" y="406449"/>
            <a:ext cx="2232248" cy="197055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CB1ECAD4-6CC5-4C18-CF9B-D858FD02AF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4103" y="620687"/>
            <a:ext cx="1421913" cy="1542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910537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space réservé du contenu 6">
            <a:extLst>
              <a:ext uri="{FF2B5EF4-FFF2-40B4-BE49-F238E27FC236}">
                <a16:creationId xmlns:a16="http://schemas.microsoft.com/office/drawing/2014/main" id="{60B57453-86CE-D0FD-9FE1-A64413E380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166" y="1340768"/>
            <a:ext cx="8365184" cy="3744416"/>
          </a:xfrm>
        </p:spPr>
      </p:pic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5C6AE-C718-4EC5-8EF3-38D832E2679A}" type="slidenum">
              <a:rPr lang="fr-FR" smtClean="0"/>
              <a:pPr/>
              <a:t>28</a:t>
            </a:fld>
            <a:endParaRPr lang="fr-FR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6208994"/>
            <a:ext cx="648072" cy="6043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610DE12A-4AC4-F6CC-852A-E1F1F8E180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1078" y="3068960"/>
            <a:ext cx="2448272" cy="2448272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044B21FA-E0DD-F7DA-4DF0-0FA0B525F42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3702" y="721169"/>
            <a:ext cx="3426132" cy="2569599"/>
          </a:xfrm>
          <a:prstGeom prst="rect">
            <a:avLst/>
          </a:prstGeom>
        </p:spPr>
      </p:pic>
      <p:sp>
        <p:nvSpPr>
          <p:cNvPr id="2" name="Ellipse 1">
            <a:extLst>
              <a:ext uri="{FF2B5EF4-FFF2-40B4-BE49-F238E27FC236}">
                <a16:creationId xmlns:a16="http://schemas.microsoft.com/office/drawing/2014/main" id="{593A659D-ED72-FB01-9A3C-7F4DF0EBB1D3}"/>
              </a:ext>
            </a:extLst>
          </p:cNvPr>
          <p:cNvSpPr/>
          <p:nvPr/>
        </p:nvSpPr>
        <p:spPr>
          <a:xfrm>
            <a:off x="2771800" y="2963840"/>
            <a:ext cx="2790676" cy="2337368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-468560" y="287994"/>
            <a:ext cx="8229600" cy="1143000"/>
          </a:xfrm>
        </p:spPr>
        <p:txBody>
          <a:bodyPr>
            <a:normAutofit/>
          </a:bodyPr>
          <a:lstStyle/>
          <a:p>
            <a:r>
              <a:rPr lang="fr-FR" sz="2400" dirty="0"/>
              <a:t>Le rôle du représentant n’est pas de :</a:t>
            </a:r>
          </a:p>
        </p:txBody>
      </p:sp>
      <p:pic>
        <p:nvPicPr>
          <p:cNvPr id="7" name="Espace réservé du contenu 6">
            <a:extLst>
              <a:ext uri="{FF2B5EF4-FFF2-40B4-BE49-F238E27FC236}">
                <a16:creationId xmlns:a16="http://schemas.microsoft.com/office/drawing/2014/main" id="{42A3CFDC-4D98-E540-1A1B-2F8E18F993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214" y="1301633"/>
            <a:ext cx="5832648" cy="4254733"/>
          </a:xfrm>
        </p:spPr>
      </p:pic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5C6AE-C718-4EC5-8EF3-38D832E2679A}" type="slidenum">
              <a:rPr lang="fr-FR" smtClean="0"/>
              <a:pPr/>
              <a:t>29</a:t>
            </a:fld>
            <a:endParaRPr lang="fr-FR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6208994"/>
            <a:ext cx="648072" cy="6043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id="{BCC68B06-F127-759A-2CB1-E89DBE621134}"/>
              </a:ext>
            </a:extLst>
          </p:cNvPr>
          <p:cNvCxnSpPr>
            <a:cxnSpLocks/>
          </p:cNvCxnSpPr>
          <p:nvPr/>
        </p:nvCxnSpPr>
        <p:spPr>
          <a:xfrm flipH="1">
            <a:off x="3108876" y="1645147"/>
            <a:ext cx="2727084" cy="160853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74FA3162-DBA7-EC72-6D08-ECF17E940617}"/>
              </a:ext>
            </a:extLst>
          </p:cNvPr>
          <p:cNvCxnSpPr>
            <a:cxnSpLocks/>
          </p:cNvCxnSpPr>
          <p:nvPr/>
        </p:nvCxnSpPr>
        <p:spPr>
          <a:xfrm flipH="1">
            <a:off x="2983919" y="3837389"/>
            <a:ext cx="1387295" cy="1457222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A244A213-0FC3-938C-ACBA-E28142F7A347}"/>
              </a:ext>
            </a:extLst>
          </p:cNvPr>
          <p:cNvCxnSpPr>
            <a:cxnSpLocks/>
          </p:cNvCxnSpPr>
          <p:nvPr/>
        </p:nvCxnSpPr>
        <p:spPr>
          <a:xfrm>
            <a:off x="3108876" y="1645147"/>
            <a:ext cx="2727084" cy="160853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DB5FAEE9-2DC4-65F9-D85A-99BD2E554140}"/>
              </a:ext>
            </a:extLst>
          </p:cNvPr>
          <p:cNvCxnSpPr>
            <a:cxnSpLocks/>
          </p:cNvCxnSpPr>
          <p:nvPr/>
        </p:nvCxnSpPr>
        <p:spPr>
          <a:xfrm>
            <a:off x="2939145" y="3826292"/>
            <a:ext cx="1414190" cy="142338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7C4A87A-C65E-930A-2CC0-09E2A4A727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7544" y="670035"/>
            <a:ext cx="8219256" cy="5865515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fr-FR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Cette </a:t>
            </a:r>
            <a:r>
              <a:rPr lang="fr-FR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nouvelle loi </a:t>
            </a:r>
            <a:r>
              <a:rPr lang="fr-FR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veut </a:t>
            </a:r>
            <a:r>
              <a:rPr lang="fr-FR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développer</a:t>
            </a:r>
            <a:r>
              <a:rPr lang="fr-FR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:</a:t>
            </a:r>
          </a:p>
          <a:p>
            <a:pPr marL="0" indent="0">
              <a:buNone/>
            </a:pPr>
            <a:endParaRPr lang="fr-FR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60000"/>
              </a:lnSpc>
              <a:buFontTx/>
              <a:buChar char="-"/>
            </a:pPr>
            <a:r>
              <a:rPr lang="fr-FR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</a:t>
            </a:r>
            <a:r>
              <a:rPr lang="fr-FR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participation </a:t>
            </a:r>
            <a:r>
              <a:rPr lang="fr-FR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 ouvriers </a:t>
            </a:r>
          </a:p>
          <a:p>
            <a:pPr marL="0" indent="0">
              <a:lnSpc>
                <a:spcPct val="160000"/>
              </a:lnSpc>
              <a:buNone/>
            </a:pPr>
            <a:r>
              <a:rPr lang="fr-FR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à leurs </a:t>
            </a:r>
            <a:r>
              <a:rPr lang="fr-FR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conditions de travail.</a:t>
            </a:r>
          </a:p>
          <a:p>
            <a:pPr marL="0" indent="0">
              <a:buNone/>
            </a:pPr>
            <a:endParaRPr lang="fr-FR" sz="2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Tx/>
              <a:buChar char="-"/>
            </a:pPr>
            <a:endParaRPr lang="fr-FR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60000"/>
              </a:lnSpc>
              <a:buFontTx/>
              <a:buChar char="-"/>
            </a:pPr>
            <a:r>
              <a:rPr lang="fr-FR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</a:t>
            </a:r>
            <a:r>
              <a:rPr lang="fr-FR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participation </a:t>
            </a:r>
            <a:r>
              <a:rPr lang="fr-FR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 ouvriers </a:t>
            </a:r>
          </a:p>
          <a:p>
            <a:pPr marL="0" indent="0">
              <a:lnSpc>
                <a:spcPct val="160000"/>
              </a:lnSpc>
              <a:buNone/>
            </a:pPr>
            <a:r>
              <a:rPr lang="fr-FR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au </a:t>
            </a:r>
            <a:r>
              <a:rPr lang="fr-FR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fonctionnement</a:t>
            </a:r>
            <a:r>
              <a:rPr lang="fr-FR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l’ESAT.</a:t>
            </a:r>
          </a:p>
          <a:p>
            <a:pPr marL="0" indent="0">
              <a:buNone/>
            </a:pPr>
            <a:endParaRPr lang="fr-FR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Tx/>
              <a:buChar char="-"/>
            </a:pPr>
            <a:endParaRPr lang="fr-FR" sz="2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Tx/>
              <a:buChar char="-"/>
            </a:pPr>
            <a:r>
              <a:rPr lang="fr-FR" sz="2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l’</a:t>
            </a:r>
            <a:r>
              <a:rPr lang="fr-FR" sz="2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expression</a:t>
            </a:r>
            <a:r>
              <a:rPr lang="fr-FR" sz="2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l’</a:t>
            </a:r>
            <a:r>
              <a:rPr lang="fr-FR" sz="2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écoute </a:t>
            </a:r>
            <a:r>
              <a:rPr lang="fr-FR" sz="2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 ouvriers.</a:t>
            </a:r>
          </a:p>
          <a:p>
            <a:pPr marL="342900" indent="-342900">
              <a:buFontTx/>
              <a:buChar char="-"/>
            </a:pPr>
            <a:endParaRPr lang="fr-FR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Tx/>
              <a:buChar char="-"/>
            </a:pPr>
            <a:endParaRPr lang="fr-FR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Tx/>
              <a:buChar char="-"/>
            </a:pPr>
            <a:endParaRPr lang="fr-FR" sz="2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70000"/>
              </a:lnSpc>
              <a:buFontTx/>
              <a:buChar char="-"/>
            </a:pPr>
            <a:r>
              <a:rPr lang="fr-FR" sz="2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l’</a:t>
            </a:r>
            <a:r>
              <a:rPr lang="fr-FR" sz="2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autodétermination</a:t>
            </a:r>
            <a:r>
              <a:rPr lang="fr-FR" sz="2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des ouvriers.</a:t>
            </a:r>
          </a:p>
          <a:p>
            <a:pPr marL="0" indent="0">
              <a:lnSpc>
                <a:spcPct val="170000"/>
              </a:lnSpc>
              <a:buNone/>
            </a:pPr>
            <a:r>
              <a:rPr lang="fr-FR" sz="2600" dirty="0">
                <a:latin typeface="Arial" panose="020B0604020202020204" pitchFamily="34" charset="0"/>
                <a:cs typeface="Arial" panose="020B0604020202020204" pitchFamily="34" charset="0"/>
              </a:rPr>
              <a:t>     Ça veut dire que nous avons le droit de </a:t>
            </a:r>
          </a:p>
          <a:p>
            <a:pPr marL="0" indent="0">
              <a:lnSpc>
                <a:spcPct val="170000"/>
              </a:lnSpc>
              <a:buNone/>
            </a:pPr>
            <a:r>
              <a:rPr lang="fr-FR" sz="2600" dirty="0">
                <a:latin typeface="Arial" panose="020B0604020202020204" pitchFamily="34" charset="0"/>
                <a:cs typeface="Arial" panose="020B0604020202020204" pitchFamily="34" charset="0"/>
              </a:rPr>
              <a:t>     choisir ce qu’on veut pour notre vie.</a:t>
            </a:r>
            <a:endParaRPr lang="fr-FR" sz="2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2CFAF57-0325-1F92-D363-068234D3AE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5C6AE-C718-4EC5-8EF3-38D832E2679A}" type="slidenum">
              <a:rPr lang="fr-FR" smtClean="0"/>
              <a:pPr/>
              <a:t>3</a:t>
            </a:fld>
            <a:endParaRPr lang="fr-FR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1F0B90F3-45F4-3C3D-FC13-0B7766DD64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58621" y="3505056"/>
            <a:ext cx="1198798" cy="951986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DD2C3962-F65A-BF4F-4B54-FA3FF892E4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2280" y="4619143"/>
            <a:ext cx="1540375" cy="1938618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AFBD994F-2B8C-33D6-D963-573A445CD54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6102" y="3402664"/>
            <a:ext cx="1086120" cy="108612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B2185CD1-755E-C611-9E37-CEF2F9FB9AF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7584" y="753400"/>
            <a:ext cx="3219198" cy="1455117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134E5D76-136E-1FCA-3AB6-87C673C1E04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7584" y="2341748"/>
            <a:ext cx="3073400" cy="102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112729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67544" y="-9533"/>
            <a:ext cx="8229600" cy="1143000"/>
          </a:xfrm>
        </p:spPr>
        <p:txBody>
          <a:bodyPr>
            <a:normAutofit fontScale="90000"/>
          </a:bodyPr>
          <a:lstStyle/>
          <a:p>
            <a:br>
              <a:rPr lang="fr-FR" b="1" dirty="0"/>
            </a:br>
            <a:endParaRPr lang="fr-FR" b="1" dirty="0"/>
          </a:p>
        </p:txBody>
      </p:sp>
      <p:pic>
        <p:nvPicPr>
          <p:cNvPr id="6" name="Espace réservé du contenu 5">
            <a:extLst>
              <a:ext uri="{FF2B5EF4-FFF2-40B4-BE49-F238E27FC236}">
                <a16:creationId xmlns:a16="http://schemas.microsoft.com/office/drawing/2014/main" id="{FFC4BEDC-C2C5-5F41-FAC0-C970569E893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68"/>
          <a:stretch/>
        </p:blipFill>
        <p:spPr>
          <a:xfrm>
            <a:off x="864130" y="990833"/>
            <a:ext cx="5674486" cy="4092551"/>
          </a:xfrm>
        </p:spPr>
      </p:pic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5C6AE-C718-4EC5-8EF3-38D832E2679A}" type="slidenum">
              <a:rPr lang="fr-FR" smtClean="0"/>
              <a:pPr/>
              <a:t>30</a:t>
            </a:fld>
            <a:endParaRPr lang="fr-FR"/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6208994"/>
            <a:ext cx="648072" cy="6043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3" name="Connecteur droit 2">
            <a:extLst>
              <a:ext uri="{FF2B5EF4-FFF2-40B4-BE49-F238E27FC236}">
                <a16:creationId xmlns:a16="http://schemas.microsoft.com/office/drawing/2014/main" id="{C97F2BCC-7C12-A82F-7E9D-BD379ABA3F86}"/>
              </a:ext>
            </a:extLst>
          </p:cNvPr>
          <p:cNvCxnSpPr>
            <a:cxnSpLocks/>
          </p:cNvCxnSpPr>
          <p:nvPr/>
        </p:nvCxnSpPr>
        <p:spPr>
          <a:xfrm flipH="1">
            <a:off x="3489533" y="1133467"/>
            <a:ext cx="1946563" cy="167570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764B40C4-6B54-997F-7C71-CC47C8ABB40B}"/>
              </a:ext>
            </a:extLst>
          </p:cNvPr>
          <p:cNvCxnSpPr>
            <a:cxnSpLocks/>
          </p:cNvCxnSpPr>
          <p:nvPr/>
        </p:nvCxnSpPr>
        <p:spPr>
          <a:xfrm flipH="1">
            <a:off x="3368799" y="3284700"/>
            <a:ext cx="2035706" cy="174204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0774BDD7-8BE2-1ACF-93B3-07D3EB726F2B}"/>
              </a:ext>
            </a:extLst>
          </p:cNvPr>
          <p:cNvCxnSpPr>
            <a:cxnSpLocks/>
          </p:cNvCxnSpPr>
          <p:nvPr/>
        </p:nvCxnSpPr>
        <p:spPr>
          <a:xfrm>
            <a:off x="3489533" y="1167069"/>
            <a:ext cx="2090579" cy="178473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FA30B396-1806-4F38-3D50-746609D2393E}"/>
              </a:ext>
            </a:extLst>
          </p:cNvPr>
          <p:cNvCxnSpPr>
            <a:cxnSpLocks/>
          </p:cNvCxnSpPr>
          <p:nvPr/>
        </p:nvCxnSpPr>
        <p:spPr>
          <a:xfrm>
            <a:off x="3418698" y="3341341"/>
            <a:ext cx="2088232" cy="174204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590C86BC-8BC5-3BBB-BA6D-7A19DFCD99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5C6AE-C718-4EC5-8EF3-38D832E2679A}" type="slidenum">
              <a:rPr lang="fr-FR" smtClean="0"/>
              <a:pPr/>
              <a:t>31</a:t>
            </a:fld>
            <a:endParaRPr lang="fr-FR"/>
          </a:p>
        </p:txBody>
      </p:sp>
      <p:sp>
        <p:nvSpPr>
          <p:cNvPr id="5" name="Espace réservé du numéro de diapositive 1">
            <a:extLst>
              <a:ext uri="{FF2B5EF4-FFF2-40B4-BE49-F238E27FC236}">
                <a16:creationId xmlns:a16="http://schemas.microsoft.com/office/drawing/2014/main" id="{911B6C00-BCA5-02F8-A1F0-BBA60819DDA4}"/>
              </a:ext>
            </a:extLst>
          </p:cNvPr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635C6AE-C718-4EC5-8EF3-38D832E2679A}" type="slidenum">
              <a:rPr lang="fr-FR" smtClean="0"/>
              <a:pPr/>
              <a:t>31</a:t>
            </a:fld>
            <a:endParaRPr lang="fr-FR"/>
          </a:p>
        </p:txBody>
      </p:sp>
      <p:sp>
        <p:nvSpPr>
          <p:cNvPr id="6" name="Espace réservé du numéro de diapositive 1">
            <a:extLst>
              <a:ext uri="{FF2B5EF4-FFF2-40B4-BE49-F238E27FC236}">
                <a16:creationId xmlns:a16="http://schemas.microsoft.com/office/drawing/2014/main" id="{39DDA46B-F26E-77A5-FA8C-ABDB29B60F90}"/>
              </a:ext>
            </a:extLst>
          </p:cNvPr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635C6AE-C718-4EC5-8EF3-38D832E2679A}" type="slidenum">
              <a:rPr lang="fr-FR" smtClean="0"/>
              <a:pPr/>
              <a:t>31</a:t>
            </a:fld>
            <a:endParaRPr lang="fr-FR"/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46775306-7905-FC69-40FD-3B120CB4A985}"/>
              </a:ext>
            </a:extLst>
          </p:cNvPr>
          <p:cNvSpPr txBox="1">
            <a:spLocks/>
          </p:cNvSpPr>
          <p:nvPr/>
        </p:nvSpPr>
        <p:spPr>
          <a:xfrm>
            <a:off x="-849288" y="408978"/>
            <a:ext cx="8229600" cy="114300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400" b="1" dirty="0">
                <a:latin typeface="Arial" panose="020B0604020202020204" pitchFamily="34" charset="0"/>
                <a:cs typeface="Arial" panose="020B0604020202020204" pitchFamily="34" charset="0"/>
              </a:rPr>
              <a:t>Les élections des représentants du CVS</a:t>
            </a:r>
          </a:p>
        </p:txBody>
      </p:sp>
      <p:sp>
        <p:nvSpPr>
          <p:cNvPr id="8" name="Espace réservé du contenu 2">
            <a:extLst>
              <a:ext uri="{FF2B5EF4-FFF2-40B4-BE49-F238E27FC236}">
                <a16:creationId xmlns:a16="http://schemas.microsoft.com/office/drawing/2014/main" id="{9FC6BB9D-E48E-F462-4781-2275F2E15D2E}"/>
              </a:ext>
            </a:extLst>
          </p:cNvPr>
          <p:cNvSpPr txBox="1">
            <a:spLocks/>
          </p:cNvSpPr>
          <p:nvPr/>
        </p:nvSpPr>
        <p:spPr>
          <a:xfrm>
            <a:off x="457200" y="1844824"/>
            <a:ext cx="8507288" cy="4565104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fr-FR" sz="2000" dirty="0"/>
              <a:t>Le </a:t>
            </a:r>
            <a:r>
              <a:rPr lang="fr-FR" sz="2000" b="1" dirty="0"/>
              <a:t>vendredi 16 février </a:t>
            </a:r>
            <a:r>
              <a:rPr lang="fr-FR" sz="2000" dirty="0"/>
              <a:t>auront lieu les prochaines </a:t>
            </a:r>
            <a:r>
              <a:rPr lang="fr-FR" sz="2000" b="1" dirty="0"/>
              <a:t>élections</a:t>
            </a:r>
            <a:r>
              <a:rPr lang="fr-FR" sz="2000" dirty="0"/>
              <a:t> ESAT</a:t>
            </a:r>
          </a:p>
          <a:p>
            <a:pPr marL="0" indent="0">
              <a:lnSpc>
                <a:spcPct val="150000"/>
              </a:lnSpc>
              <a:buFont typeface="Arial" pitchFamily="34" charset="0"/>
              <a:buNone/>
            </a:pPr>
            <a:r>
              <a:rPr lang="fr-FR" sz="2000" dirty="0"/>
              <a:t>      pour le </a:t>
            </a:r>
            <a:r>
              <a:rPr lang="fr-FR" sz="2000" b="1" dirty="0"/>
              <a:t>CVS</a:t>
            </a:r>
            <a:r>
              <a:rPr lang="fr-FR" sz="2000" dirty="0"/>
              <a:t>.</a:t>
            </a:r>
          </a:p>
          <a:p>
            <a:pPr marL="0" indent="0">
              <a:buFont typeface="Arial" pitchFamily="34" charset="0"/>
              <a:buNone/>
            </a:pPr>
            <a:endParaRPr lang="fr-FR" sz="2000" dirty="0"/>
          </a:p>
          <a:p>
            <a:pPr>
              <a:lnSpc>
                <a:spcPct val="150000"/>
              </a:lnSpc>
            </a:pPr>
            <a:r>
              <a:rPr lang="fr-FR" sz="2000" dirty="0"/>
              <a:t>Tous les représentants CVS sont élus à </a:t>
            </a:r>
            <a:r>
              <a:rPr lang="fr-FR" sz="2000" b="1" dirty="0"/>
              <a:t>bulletin secret</a:t>
            </a:r>
            <a:r>
              <a:rPr lang="fr-FR" sz="2000" dirty="0"/>
              <a:t>.</a:t>
            </a:r>
          </a:p>
          <a:p>
            <a:pPr marL="0" indent="0">
              <a:lnSpc>
                <a:spcPct val="150000"/>
              </a:lnSpc>
              <a:buFont typeface="Arial" pitchFamily="34" charset="0"/>
              <a:buNone/>
            </a:pPr>
            <a:r>
              <a:rPr lang="fr-FR" sz="2000" dirty="0"/>
              <a:t>     À bulletin secret veut dire que l’on ne dit pas pour qui on vote.</a:t>
            </a:r>
          </a:p>
          <a:p>
            <a:pPr marL="0" indent="0">
              <a:lnSpc>
                <a:spcPct val="150000"/>
              </a:lnSpc>
              <a:buFont typeface="Arial" pitchFamily="34" charset="0"/>
              <a:buNone/>
            </a:pPr>
            <a:endParaRPr lang="fr-FR" sz="2000" dirty="0"/>
          </a:p>
          <a:p>
            <a:pPr>
              <a:lnSpc>
                <a:spcPct val="150000"/>
              </a:lnSpc>
            </a:pPr>
            <a:r>
              <a:rPr lang="fr-FR" sz="2000" dirty="0"/>
              <a:t>Tous les </a:t>
            </a:r>
            <a:r>
              <a:rPr lang="fr-FR" sz="2000" b="1" dirty="0"/>
              <a:t>ouvriers embauchés </a:t>
            </a:r>
            <a:r>
              <a:rPr lang="fr-FR" sz="2000" dirty="0"/>
              <a:t>peuvent </a:t>
            </a:r>
            <a:r>
              <a:rPr lang="fr-FR" sz="2000" b="1" dirty="0"/>
              <a:t>voter </a:t>
            </a:r>
          </a:p>
          <a:p>
            <a:pPr marL="0" indent="0">
              <a:lnSpc>
                <a:spcPct val="150000"/>
              </a:lnSpc>
              <a:buFont typeface="Arial" pitchFamily="34" charset="0"/>
              <a:buNone/>
            </a:pPr>
            <a:r>
              <a:rPr lang="fr-FR" sz="2000" dirty="0"/>
              <a:t>      et choisir leur représentant.</a:t>
            </a:r>
          </a:p>
          <a:p>
            <a:pPr marL="0" indent="0">
              <a:buFont typeface="Arial" pitchFamily="34" charset="0"/>
              <a:buNone/>
            </a:pPr>
            <a:endParaRPr lang="fr-FR" sz="2000" dirty="0"/>
          </a:p>
          <a:p>
            <a:r>
              <a:rPr lang="fr-FR" sz="2000" dirty="0"/>
              <a:t>Voter n’est pas une obligation.</a:t>
            </a:r>
          </a:p>
        </p:txBody>
      </p:sp>
      <p:sp>
        <p:nvSpPr>
          <p:cNvPr id="9" name="Espace réservé du numéro de diapositive 3">
            <a:extLst>
              <a:ext uri="{FF2B5EF4-FFF2-40B4-BE49-F238E27FC236}">
                <a16:creationId xmlns:a16="http://schemas.microsoft.com/office/drawing/2014/main" id="{B7F544CE-5867-D2B0-F22B-F8ACAE4E16AE}"/>
              </a:ext>
            </a:extLst>
          </p:cNvPr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635C6AE-C718-4EC5-8EF3-38D832E2679A}" type="slidenum">
              <a:rPr lang="fr-FR" smtClean="0"/>
              <a:pPr/>
              <a:t>31</a:t>
            </a:fld>
            <a:endParaRPr lang="fr-FR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873D53BA-EE15-678D-33C3-D16BCF01E1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3533" y="3140968"/>
            <a:ext cx="1153529" cy="1153529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A4DD3522-065B-BBE9-6C0F-DCD526015B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5932" y="180653"/>
            <a:ext cx="2133600" cy="15996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7353968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B0782EB4-2E37-3FF4-99B9-26BB6C2501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5C6AE-C718-4EC5-8EF3-38D832E2679A}" type="slidenum">
              <a:rPr lang="fr-FR" smtClean="0"/>
              <a:pPr/>
              <a:t>32</a:t>
            </a:fld>
            <a:endParaRPr lang="fr-FR"/>
          </a:p>
        </p:txBody>
      </p:sp>
      <p:sp>
        <p:nvSpPr>
          <p:cNvPr id="7" name="Espace réservé du numéro de diapositive 1">
            <a:extLst>
              <a:ext uri="{FF2B5EF4-FFF2-40B4-BE49-F238E27FC236}">
                <a16:creationId xmlns:a16="http://schemas.microsoft.com/office/drawing/2014/main" id="{AB8CF703-B943-64B5-66C4-47B151A04615}"/>
              </a:ext>
            </a:extLst>
          </p:cNvPr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635C6AE-C718-4EC5-8EF3-38D832E2679A}" type="slidenum">
              <a:rPr lang="fr-FR" smtClean="0"/>
              <a:pPr/>
              <a:t>32</a:t>
            </a:fld>
            <a:endParaRPr lang="fr-FR"/>
          </a:p>
        </p:txBody>
      </p:sp>
      <p:sp>
        <p:nvSpPr>
          <p:cNvPr id="8" name="Espace réservé du numéro de diapositive 1">
            <a:extLst>
              <a:ext uri="{FF2B5EF4-FFF2-40B4-BE49-F238E27FC236}">
                <a16:creationId xmlns:a16="http://schemas.microsoft.com/office/drawing/2014/main" id="{F6DC9927-5475-16E9-F4A0-1A6631DF347E}"/>
              </a:ext>
            </a:extLst>
          </p:cNvPr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635C6AE-C718-4EC5-8EF3-38D832E2679A}" type="slidenum">
              <a:rPr lang="fr-FR" smtClean="0"/>
              <a:pPr/>
              <a:t>32</a:t>
            </a:fld>
            <a:endParaRPr lang="fr-FR"/>
          </a:p>
        </p:txBody>
      </p:sp>
      <p:sp>
        <p:nvSpPr>
          <p:cNvPr id="9" name="Espace réservé du numéro de diapositive 3">
            <a:extLst>
              <a:ext uri="{FF2B5EF4-FFF2-40B4-BE49-F238E27FC236}">
                <a16:creationId xmlns:a16="http://schemas.microsoft.com/office/drawing/2014/main" id="{E223BF4B-9C18-87EB-524D-26E1FB43F102}"/>
              </a:ext>
            </a:extLst>
          </p:cNvPr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635C6AE-C718-4EC5-8EF3-38D832E2679A}" type="slidenum">
              <a:rPr lang="fr-FR" smtClean="0"/>
              <a:pPr/>
              <a:t>32</a:t>
            </a:fld>
            <a:endParaRPr lang="fr-FR"/>
          </a:p>
        </p:txBody>
      </p:sp>
      <p:sp>
        <p:nvSpPr>
          <p:cNvPr id="10" name="Espace réservé du contenu 5">
            <a:extLst>
              <a:ext uri="{FF2B5EF4-FFF2-40B4-BE49-F238E27FC236}">
                <a16:creationId xmlns:a16="http://schemas.microsoft.com/office/drawing/2014/main" id="{59AF0B3C-B045-23B1-71D1-4E50A21670A7}"/>
              </a:ext>
            </a:extLst>
          </p:cNvPr>
          <p:cNvSpPr txBox="1">
            <a:spLocks/>
          </p:cNvSpPr>
          <p:nvPr/>
        </p:nvSpPr>
        <p:spPr>
          <a:xfrm>
            <a:off x="461632" y="695363"/>
            <a:ext cx="8337277" cy="5467274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000" dirty="0"/>
              <a:t>Je mets </a:t>
            </a:r>
            <a:r>
              <a:rPr lang="fr-FR" sz="4000" dirty="0"/>
              <a:t>1</a:t>
            </a:r>
            <a:r>
              <a:rPr lang="fr-FR" sz="2000" dirty="0"/>
              <a:t> seul bulletin </a:t>
            </a:r>
          </a:p>
          <a:p>
            <a:pPr marL="0" indent="0">
              <a:buNone/>
            </a:pPr>
            <a:r>
              <a:rPr lang="fr-FR" sz="2000" dirty="0"/>
              <a:t>      ou une seule photo dans l’enveloppe.</a:t>
            </a:r>
          </a:p>
          <a:p>
            <a:endParaRPr lang="fr-FR" sz="2000" dirty="0"/>
          </a:p>
          <a:p>
            <a:endParaRPr lang="fr-FR" sz="2000" dirty="0"/>
          </a:p>
          <a:p>
            <a:r>
              <a:rPr lang="fr-FR" sz="2000" dirty="0"/>
              <a:t>Je </a:t>
            </a:r>
            <a:r>
              <a:rPr lang="fr-FR" sz="2000" b="1" dirty="0"/>
              <a:t>ne dit pas </a:t>
            </a:r>
            <a:r>
              <a:rPr lang="fr-FR" sz="2000" dirty="0"/>
              <a:t>pour qui je vote. </a:t>
            </a:r>
          </a:p>
          <a:p>
            <a:endParaRPr lang="fr-FR" sz="2000" dirty="0"/>
          </a:p>
          <a:p>
            <a:endParaRPr lang="fr-FR" sz="2000" dirty="0"/>
          </a:p>
          <a:p>
            <a:pPr>
              <a:lnSpc>
                <a:spcPct val="150000"/>
              </a:lnSpc>
            </a:pPr>
            <a:r>
              <a:rPr lang="fr-FR" sz="2000" dirty="0"/>
              <a:t>Je </a:t>
            </a:r>
            <a:r>
              <a:rPr lang="fr-FR" sz="2000" b="1" dirty="0"/>
              <a:t>choisis seul</a:t>
            </a:r>
            <a:r>
              <a:rPr lang="fr-FR" sz="2000" dirty="0"/>
              <a:t>, dans l’isoloir,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fr-FR" sz="2000" dirty="0"/>
              <a:t>      la personne que je veux pour me représenter.</a:t>
            </a:r>
          </a:p>
          <a:p>
            <a:pPr marL="0" indent="0">
              <a:buNone/>
            </a:pPr>
            <a:endParaRPr lang="fr-FR" sz="2000" dirty="0"/>
          </a:p>
          <a:p>
            <a:pPr marL="0" indent="0">
              <a:lnSpc>
                <a:spcPct val="150000"/>
              </a:lnSpc>
              <a:buNone/>
            </a:pPr>
            <a:endParaRPr lang="fr-FR" sz="2000" dirty="0"/>
          </a:p>
          <a:p>
            <a:pPr marL="3810">
              <a:lnSpc>
                <a:spcPct val="150000"/>
              </a:lnSpc>
            </a:pPr>
            <a:r>
              <a:rPr lang="fr-FR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Je choisis une personne en qui j’ai </a:t>
            </a:r>
            <a:r>
              <a:rPr lang="fr-FR" sz="1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confiance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fr-FR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qui osera poser mes questions à la réunion. </a:t>
            </a:r>
            <a:endParaRPr lang="fr-F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endParaRPr lang="fr-FR" sz="2000" dirty="0"/>
          </a:p>
          <a:p>
            <a:pPr marL="0" indent="0">
              <a:buNone/>
            </a:pPr>
            <a:endParaRPr lang="fr-FR" sz="2000" dirty="0"/>
          </a:p>
          <a:p>
            <a:endParaRPr lang="fr-FR" sz="2000" dirty="0"/>
          </a:p>
        </p:txBody>
      </p:sp>
      <p:sp>
        <p:nvSpPr>
          <p:cNvPr id="11" name="Titre 1">
            <a:extLst>
              <a:ext uri="{FF2B5EF4-FFF2-40B4-BE49-F238E27FC236}">
                <a16:creationId xmlns:a16="http://schemas.microsoft.com/office/drawing/2014/main" id="{CD08B51B-7803-3230-BA6C-54EB7C985F88}"/>
              </a:ext>
            </a:extLst>
          </p:cNvPr>
          <p:cNvSpPr txBox="1">
            <a:spLocks/>
          </p:cNvSpPr>
          <p:nvPr/>
        </p:nvSpPr>
        <p:spPr>
          <a:xfrm>
            <a:off x="484288" y="305754"/>
            <a:ext cx="8229600" cy="114300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500" b="1" dirty="0">
                <a:latin typeface="Arial" panose="020B0604020202020204" pitchFamily="34" charset="0"/>
                <a:cs typeface="Arial" panose="020B0604020202020204" pitchFamily="34" charset="0"/>
              </a:rPr>
              <a:t>Le  jour du vote</a:t>
            </a:r>
            <a:br>
              <a:rPr lang="fr-FR" sz="2400" dirty="0"/>
            </a:br>
            <a:endParaRPr lang="fr-FR" sz="2400" dirty="0"/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2CA231F7-13DC-014B-251C-E30E95104E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1409" y="2086146"/>
            <a:ext cx="1153529" cy="1153529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90B49838-2164-AE21-EBA4-AB38A130F7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0897" y="3429000"/>
            <a:ext cx="1263159" cy="16815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C98A8D5F-A7E6-FBC3-16B2-F16E81E16F5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7200" y="766521"/>
            <a:ext cx="1625600" cy="1130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2553078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CD57EF77-F837-9A0A-8C51-7716F9C567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5C6AE-C718-4EC5-8EF3-38D832E2679A}" type="slidenum">
              <a:rPr lang="fr-FR" smtClean="0"/>
              <a:pPr/>
              <a:t>33</a:t>
            </a:fld>
            <a:endParaRPr lang="fr-FR"/>
          </a:p>
        </p:txBody>
      </p:sp>
      <p:sp>
        <p:nvSpPr>
          <p:cNvPr id="5" name="Espace réservé du numéro de diapositive 1">
            <a:extLst>
              <a:ext uri="{FF2B5EF4-FFF2-40B4-BE49-F238E27FC236}">
                <a16:creationId xmlns:a16="http://schemas.microsoft.com/office/drawing/2014/main" id="{88A7EBB6-7786-D3BE-5799-3C73D98676D3}"/>
              </a:ext>
            </a:extLst>
          </p:cNvPr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635C6AE-C718-4EC5-8EF3-38D832E2679A}" type="slidenum">
              <a:rPr lang="fr-FR" smtClean="0"/>
              <a:pPr/>
              <a:t>33</a:t>
            </a:fld>
            <a:endParaRPr lang="fr-FR"/>
          </a:p>
        </p:txBody>
      </p:sp>
      <p:sp>
        <p:nvSpPr>
          <p:cNvPr id="6" name="Espace réservé du numéro de diapositive 1">
            <a:extLst>
              <a:ext uri="{FF2B5EF4-FFF2-40B4-BE49-F238E27FC236}">
                <a16:creationId xmlns:a16="http://schemas.microsoft.com/office/drawing/2014/main" id="{2D15C410-2A34-3F2D-4805-D113C6BA7456}"/>
              </a:ext>
            </a:extLst>
          </p:cNvPr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635C6AE-C718-4EC5-8EF3-38D832E2679A}" type="slidenum">
              <a:rPr lang="fr-FR" smtClean="0"/>
              <a:pPr/>
              <a:t>33</a:t>
            </a:fld>
            <a:endParaRPr lang="fr-FR"/>
          </a:p>
        </p:txBody>
      </p:sp>
      <p:sp>
        <p:nvSpPr>
          <p:cNvPr id="7" name="Espace réservé du contenu 2">
            <a:extLst>
              <a:ext uri="{FF2B5EF4-FFF2-40B4-BE49-F238E27FC236}">
                <a16:creationId xmlns:a16="http://schemas.microsoft.com/office/drawing/2014/main" id="{22AF903C-BA5B-AC88-1383-DEAA95BB96A7}"/>
              </a:ext>
            </a:extLst>
          </p:cNvPr>
          <p:cNvSpPr txBox="1">
            <a:spLocks/>
          </p:cNvSpPr>
          <p:nvPr/>
        </p:nvSpPr>
        <p:spPr>
          <a:xfrm>
            <a:off x="251520" y="404664"/>
            <a:ext cx="8640960" cy="5721499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fr-FR" sz="2000" b="1" dirty="0"/>
              <a:t>2 représentants CVS  </a:t>
            </a:r>
            <a:r>
              <a:rPr lang="fr-FR" sz="2000" dirty="0"/>
              <a:t>sont élus pour l’Esat du </a:t>
            </a:r>
            <a:r>
              <a:rPr lang="fr-FR" sz="2000" dirty="0" err="1"/>
              <a:t>Parmelan</a:t>
            </a:r>
            <a:r>
              <a:rPr lang="fr-FR" sz="2000" dirty="0"/>
              <a:t>.</a:t>
            </a:r>
          </a:p>
          <a:p>
            <a:pPr>
              <a:lnSpc>
                <a:spcPct val="150000"/>
              </a:lnSpc>
            </a:pPr>
            <a:r>
              <a:rPr lang="fr-FR" sz="2000" b="1" dirty="0"/>
              <a:t>1 représentant CVS  </a:t>
            </a:r>
            <a:r>
              <a:rPr lang="fr-FR" sz="2000" dirty="0"/>
              <a:t>est élu pour la cuisine centrale.</a:t>
            </a:r>
          </a:p>
          <a:p>
            <a:endParaRPr lang="fr-FR" sz="2000" dirty="0"/>
          </a:p>
          <a:p>
            <a:endParaRPr lang="fr-FR" sz="2000" dirty="0"/>
          </a:p>
          <a:p>
            <a:endParaRPr lang="fr-FR" sz="2000" dirty="0"/>
          </a:p>
          <a:p>
            <a:endParaRPr lang="fr-FR" sz="2000" dirty="0"/>
          </a:p>
          <a:p>
            <a:endParaRPr lang="fr-FR" sz="2000" dirty="0"/>
          </a:p>
          <a:p>
            <a:endParaRPr lang="fr-FR" sz="2000" dirty="0"/>
          </a:p>
          <a:p>
            <a:pPr>
              <a:lnSpc>
                <a:spcPct val="150000"/>
              </a:lnSpc>
            </a:pPr>
            <a:r>
              <a:rPr lang="fr-FR" sz="2000" b="1" dirty="0"/>
              <a:t>2 représentants CVS </a:t>
            </a:r>
            <a:r>
              <a:rPr lang="fr-FR" sz="2000" dirty="0"/>
              <a:t>sont élus pour le site du </a:t>
            </a:r>
            <a:r>
              <a:rPr lang="fr-FR" sz="2000" dirty="0" err="1"/>
              <a:t>Semnoz</a:t>
            </a:r>
            <a:r>
              <a:rPr lang="fr-FR" sz="2000" dirty="0"/>
              <a:t>.</a:t>
            </a:r>
          </a:p>
        </p:txBody>
      </p:sp>
      <p:sp>
        <p:nvSpPr>
          <p:cNvPr id="8" name="Espace réservé du numéro de diapositive 3">
            <a:extLst>
              <a:ext uri="{FF2B5EF4-FFF2-40B4-BE49-F238E27FC236}">
                <a16:creationId xmlns:a16="http://schemas.microsoft.com/office/drawing/2014/main" id="{96573C98-FFFA-5369-0DC0-983A467956AB}"/>
              </a:ext>
            </a:extLst>
          </p:cNvPr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635C6AE-C718-4EC5-8EF3-38D832E2679A}" type="slidenum">
              <a:rPr lang="fr-FR" smtClean="0"/>
              <a:pPr/>
              <a:t>33</a:t>
            </a:fld>
            <a:endParaRPr lang="fr-FR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CC0F0B6B-03A4-B467-4E77-8D2D557914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9242" y="1790645"/>
            <a:ext cx="3043718" cy="1638355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2752B866-6E52-C04B-59A0-881838F59C6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201"/>
          <a:stretch/>
        </p:blipFill>
        <p:spPr>
          <a:xfrm>
            <a:off x="3014289" y="4492925"/>
            <a:ext cx="2914939" cy="1748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350388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AA4184CC-AEA8-773D-91B9-774F998ADA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5C6AE-C718-4EC5-8EF3-38D832E2679A}" type="slidenum">
              <a:rPr lang="fr-FR" smtClean="0"/>
              <a:pPr/>
              <a:t>34</a:t>
            </a:fld>
            <a:endParaRPr lang="fr-FR"/>
          </a:p>
        </p:txBody>
      </p:sp>
      <p:sp>
        <p:nvSpPr>
          <p:cNvPr id="5" name="Espace réservé du numéro de diapositive 1">
            <a:extLst>
              <a:ext uri="{FF2B5EF4-FFF2-40B4-BE49-F238E27FC236}">
                <a16:creationId xmlns:a16="http://schemas.microsoft.com/office/drawing/2014/main" id="{765DA1E1-E8F7-9A69-76F1-75BDD0B52702}"/>
              </a:ext>
            </a:extLst>
          </p:cNvPr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635C6AE-C718-4EC5-8EF3-38D832E2679A}" type="slidenum">
              <a:rPr lang="fr-FR" smtClean="0"/>
              <a:pPr/>
              <a:t>34</a:t>
            </a:fld>
            <a:endParaRPr lang="fr-FR"/>
          </a:p>
        </p:txBody>
      </p:sp>
      <p:sp>
        <p:nvSpPr>
          <p:cNvPr id="6" name="Espace réservé du contenu 2">
            <a:extLst>
              <a:ext uri="{FF2B5EF4-FFF2-40B4-BE49-F238E27FC236}">
                <a16:creationId xmlns:a16="http://schemas.microsoft.com/office/drawing/2014/main" id="{56153CE2-DFA9-CC36-4DEA-A145974199D4}"/>
              </a:ext>
            </a:extLst>
          </p:cNvPr>
          <p:cNvSpPr txBox="1">
            <a:spLocks/>
          </p:cNvSpPr>
          <p:nvPr/>
        </p:nvSpPr>
        <p:spPr>
          <a:xfrm>
            <a:off x="457200" y="3267040"/>
            <a:ext cx="8363272" cy="5649491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000" b="1" dirty="0">
                <a:latin typeface="+mj-lt"/>
                <a:cs typeface="Arial" panose="020B0604020202020204" pitchFamily="34" charset="0"/>
              </a:rPr>
              <a:t>2 représentants CVS </a:t>
            </a:r>
            <a:r>
              <a:rPr lang="fr-FR" sz="2000" dirty="0">
                <a:latin typeface="+mj-lt"/>
                <a:cs typeface="Arial" panose="020B0604020202020204" pitchFamily="34" charset="0"/>
              </a:rPr>
              <a:t>sont élus pour le site de l’</a:t>
            </a:r>
            <a:r>
              <a:rPr lang="fr-FR" sz="2000" dirty="0" err="1">
                <a:latin typeface="+mj-lt"/>
                <a:cs typeface="Arial" panose="020B0604020202020204" pitchFamily="34" charset="0"/>
              </a:rPr>
              <a:t>Arcalod</a:t>
            </a:r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3AB55C03-AA75-DC59-4DBB-B999B513E3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6972" y="3954625"/>
            <a:ext cx="3456384" cy="2401725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E276C073-6307-6E45-0E31-8780148B47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5136" y="1340171"/>
            <a:ext cx="2180056" cy="180263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02B333F2-55AB-58F3-03DB-ECF5866DCD02}"/>
              </a:ext>
            </a:extLst>
          </p:cNvPr>
          <p:cNvSpPr txBox="1"/>
          <p:nvPr/>
        </p:nvSpPr>
        <p:spPr>
          <a:xfrm>
            <a:off x="449774" y="565692"/>
            <a:ext cx="6403614" cy="5062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2000" b="1" dirty="0"/>
              <a:t>1 représentant CVS </a:t>
            </a:r>
            <a:r>
              <a:rPr lang="fr-FR" sz="2000" dirty="0"/>
              <a:t>est élu pour les espaces verts.</a:t>
            </a:r>
          </a:p>
        </p:txBody>
      </p:sp>
    </p:spTree>
    <p:extLst>
      <p:ext uri="{BB962C8B-B14F-4D97-AF65-F5344CB8AC3E}">
        <p14:creationId xmlns:p14="http://schemas.microsoft.com/office/powerpoint/2010/main" val="130631979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1BB4082-1F57-EFD2-75B3-14A8C9D882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5C6AE-C718-4EC5-8EF3-38D832E2679A}" type="slidenum">
              <a:rPr lang="fr-FR" smtClean="0"/>
              <a:pPr/>
              <a:t>35</a:t>
            </a:fld>
            <a:endParaRPr lang="fr-FR"/>
          </a:p>
        </p:txBody>
      </p:sp>
      <p:pic>
        <p:nvPicPr>
          <p:cNvPr id="5" name="Espace réservé du contenu 5">
            <a:extLst>
              <a:ext uri="{FF2B5EF4-FFF2-40B4-BE49-F238E27FC236}">
                <a16:creationId xmlns:a16="http://schemas.microsoft.com/office/drawing/2014/main" id="{F0724A2B-16AB-4DCA-CA75-9FA307DCB8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95" y="404664"/>
            <a:ext cx="8488810" cy="5040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995176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333DA2C-E215-4185-FF4B-356E43C462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5C6AE-C718-4EC5-8EF3-38D832E2679A}" type="slidenum">
              <a:rPr lang="fr-FR" smtClean="0"/>
              <a:pPr/>
              <a:t>36</a:t>
            </a:fld>
            <a:endParaRPr lang="fr-FR"/>
          </a:p>
        </p:txBody>
      </p:sp>
      <p:pic>
        <p:nvPicPr>
          <p:cNvPr id="5" name="Espace réservé du contenu 5">
            <a:extLst>
              <a:ext uri="{FF2B5EF4-FFF2-40B4-BE49-F238E27FC236}">
                <a16:creationId xmlns:a16="http://schemas.microsoft.com/office/drawing/2014/main" id="{7397E642-ACF3-39D1-D645-601A163827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452" y="836712"/>
            <a:ext cx="8809095" cy="4608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155032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B5139908-A760-BE31-468B-9C3F05C457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5C6AE-C718-4EC5-8EF3-38D832E2679A}" type="slidenum">
              <a:rPr lang="fr-FR" smtClean="0"/>
              <a:pPr/>
              <a:t>37</a:t>
            </a:fld>
            <a:endParaRPr lang="fr-FR"/>
          </a:p>
        </p:txBody>
      </p:sp>
      <p:sp>
        <p:nvSpPr>
          <p:cNvPr id="5" name="Espace réservé du numéro de diapositive 1">
            <a:extLst>
              <a:ext uri="{FF2B5EF4-FFF2-40B4-BE49-F238E27FC236}">
                <a16:creationId xmlns:a16="http://schemas.microsoft.com/office/drawing/2014/main" id="{822745E4-F86A-3E33-B45F-BCEC9A819206}"/>
              </a:ext>
            </a:extLst>
          </p:cNvPr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635C6AE-C718-4EC5-8EF3-38D832E2679A}" type="slidenum">
              <a:rPr lang="fr-FR" smtClean="0"/>
              <a:pPr/>
              <a:t>37</a:t>
            </a:fld>
            <a:endParaRPr lang="fr-FR"/>
          </a:p>
        </p:txBody>
      </p:sp>
      <p:sp>
        <p:nvSpPr>
          <p:cNvPr id="6" name="Espace réservé du numéro de diapositive 1">
            <a:extLst>
              <a:ext uri="{FF2B5EF4-FFF2-40B4-BE49-F238E27FC236}">
                <a16:creationId xmlns:a16="http://schemas.microsoft.com/office/drawing/2014/main" id="{27FAC3FB-8AFD-0720-13ED-A85286925187}"/>
              </a:ext>
            </a:extLst>
          </p:cNvPr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635C6AE-C718-4EC5-8EF3-38D832E2679A}" type="slidenum">
              <a:rPr lang="fr-FR" smtClean="0"/>
              <a:pPr/>
              <a:t>37</a:t>
            </a:fld>
            <a:endParaRPr lang="fr-FR"/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15BED61D-DE70-0033-FE2A-A475ACD9D07E}"/>
              </a:ext>
            </a:extLst>
          </p:cNvPr>
          <p:cNvSpPr txBox="1">
            <a:spLocks/>
          </p:cNvSpPr>
          <p:nvPr/>
        </p:nvSpPr>
        <p:spPr>
          <a:xfrm>
            <a:off x="609600" y="629816"/>
            <a:ext cx="82296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400" b="1" dirty="0">
                <a:latin typeface="Arial" panose="020B0604020202020204" pitchFamily="34" charset="0"/>
                <a:cs typeface="Arial" panose="020B0604020202020204" pitchFamily="34" charset="0"/>
              </a:rPr>
              <a:t>Pour être candidat aux prochaines élections du CVS</a:t>
            </a:r>
          </a:p>
        </p:txBody>
      </p:sp>
      <p:sp>
        <p:nvSpPr>
          <p:cNvPr id="8" name="Espace réservé du contenu 2">
            <a:extLst>
              <a:ext uri="{FF2B5EF4-FFF2-40B4-BE49-F238E27FC236}">
                <a16:creationId xmlns:a16="http://schemas.microsoft.com/office/drawing/2014/main" id="{DB4C5D4E-1D60-37AF-E9D9-09551E184164}"/>
              </a:ext>
            </a:extLst>
          </p:cNvPr>
          <p:cNvSpPr txBox="1">
            <a:spLocks/>
          </p:cNvSpPr>
          <p:nvPr/>
        </p:nvSpPr>
        <p:spPr>
          <a:xfrm>
            <a:off x="609600" y="1752600"/>
            <a:ext cx="8426896" cy="460375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Je souhaite être </a:t>
            </a:r>
            <a:r>
              <a:rPr lang="fr-FR" sz="2000" b="1" dirty="0">
                <a:latin typeface="Arial" panose="020B0604020202020204" pitchFamily="34" charset="0"/>
                <a:cs typeface="Arial" panose="020B0604020202020204" pitchFamily="34" charset="0"/>
              </a:rPr>
              <a:t>candidat</a:t>
            </a:r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 parce que : </a:t>
            </a:r>
          </a:p>
          <a:p>
            <a:pPr marL="0" indent="0">
              <a:buFont typeface="Arial" pitchFamily="34" charset="0"/>
              <a:buNone/>
            </a:pPr>
            <a:endParaRPr lang="fr-F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J’ai l’</a:t>
            </a:r>
            <a:r>
              <a:rPr lang="fr-FR" sz="2000" b="1" dirty="0">
                <a:latin typeface="Arial" panose="020B0604020202020204" pitchFamily="34" charset="0"/>
                <a:cs typeface="Arial" panose="020B0604020202020204" pitchFamily="34" charset="0"/>
              </a:rPr>
              <a:t>envie</a:t>
            </a:r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, les </a:t>
            </a:r>
            <a:r>
              <a:rPr lang="fr-FR" sz="2000" b="1" dirty="0">
                <a:latin typeface="Arial" panose="020B0604020202020204" pitchFamily="34" charset="0"/>
                <a:cs typeface="Arial" panose="020B0604020202020204" pitchFamily="34" charset="0"/>
              </a:rPr>
              <a:t>compétences</a:t>
            </a:r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 et la </a:t>
            </a:r>
            <a:r>
              <a:rPr lang="fr-FR" sz="2000" b="1" dirty="0">
                <a:latin typeface="Arial" panose="020B0604020202020204" pitchFamily="34" charset="0"/>
                <a:cs typeface="Arial" panose="020B0604020202020204" pitchFamily="34" charset="0"/>
              </a:rPr>
              <a:t>motivation</a:t>
            </a:r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     pour représenter mes collègues.</a:t>
            </a:r>
          </a:p>
          <a:p>
            <a:endParaRPr lang="fr-F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Je peux être </a:t>
            </a:r>
            <a:r>
              <a:rPr lang="fr-FR" sz="2000" b="1" dirty="0">
                <a:latin typeface="Arial" panose="020B0604020202020204" pitchFamily="34" charset="0"/>
                <a:cs typeface="Arial" panose="020B0604020202020204" pitchFamily="34" charset="0"/>
              </a:rPr>
              <a:t>présent</a:t>
            </a:r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 aux réunions. </a:t>
            </a:r>
          </a:p>
          <a:p>
            <a:endParaRPr lang="fr-F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sz="2000" b="1" dirty="0">
                <a:latin typeface="Arial" panose="020B0604020202020204" pitchFamily="34" charset="0"/>
                <a:cs typeface="Arial" panose="020B0604020202020204" pitchFamily="34" charset="0"/>
              </a:rPr>
              <a:t>J’ose parler </a:t>
            </a:r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devant du public.</a:t>
            </a:r>
          </a:p>
          <a:p>
            <a:endParaRPr lang="fr-F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Je pense être </a:t>
            </a:r>
            <a:r>
              <a:rPr lang="fr-FR" sz="2000" b="1" dirty="0">
                <a:latin typeface="Arial" panose="020B0604020202020204" pitchFamily="34" charset="0"/>
                <a:cs typeface="Arial" panose="020B0604020202020204" pitchFamily="34" charset="0"/>
              </a:rPr>
              <a:t>utile </a:t>
            </a:r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pour mes collègues.</a:t>
            </a:r>
          </a:p>
          <a:p>
            <a:endParaRPr lang="fr-F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FR" dirty="0"/>
          </a:p>
          <a:p>
            <a:endParaRPr lang="fr-FR" dirty="0"/>
          </a:p>
        </p:txBody>
      </p:sp>
      <p:sp>
        <p:nvSpPr>
          <p:cNvPr id="9" name="Espace réservé du numéro de diapositive 3">
            <a:extLst>
              <a:ext uri="{FF2B5EF4-FFF2-40B4-BE49-F238E27FC236}">
                <a16:creationId xmlns:a16="http://schemas.microsoft.com/office/drawing/2014/main" id="{06D59AF4-7E24-ED80-45C8-BA5D0DA4F779}"/>
              </a:ext>
            </a:extLst>
          </p:cNvPr>
          <p:cNvSpPr txBox="1">
            <a:spLocks/>
          </p:cNvSpPr>
          <p:nvPr/>
        </p:nvSpPr>
        <p:spPr>
          <a:xfrm>
            <a:off x="6705600" y="65087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635C6AE-C718-4EC5-8EF3-38D832E2679A}" type="slidenum">
              <a:rPr lang="fr-FR" smtClean="0"/>
              <a:pPr/>
              <a:t>37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8369816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C4816BF-ECF5-B0C1-D131-8012CEAACF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5C6AE-C718-4EC5-8EF3-38D832E2679A}" type="slidenum">
              <a:rPr lang="fr-FR" smtClean="0"/>
              <a:pPr/>
              <a:t>38</a:t>
            </a:fld>
            <a:endParaRPr lang="fr-FR"/>
          </a:p>
        </p:txBody>
      </p:sp>
      <p:sp>
        <p:nvSpPr>
          <p:cNvPr id="5" name="Espace réservé du numéro de diapositive 1">
            <a:extLst>
              <a:ext uri="{FF2B5EF4-FFF2-40B4-BE49-F238E27FC236}">
                <a16:creationId xmlns:a16="http://schemas.microsoft.com/office/drawing/2014/main" id="{F6A56248-98B7-46DC-18B3-762545DF6364}"/>
              </a:ext>
            </a:extLst>
          </p:cNvPr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635C6AE-C718-4EC5-8EF3-38D832E2679A}" type="slidenum">
              <a:rPr lang="fr-FR" smtClean="0"/>
              <a:pPr/>
              <a:t>38</a:t>
            </a:fld>
            <a:endParaRPr lang="fr-FR"/>
          </a:p>
        </p:txBody>
      </p:sp>
      <p:sp>
        <p:nvSpPr>
          <p:cNvPr id="6" name="Espace réservé du numéro de diapositive 1">
            <a:extLst>
              <a:ext uri="{FF2B5EF4-FFF2-40B4-BE49-F238E27FC236}">
                <a16:creationId xmlns:a16="http://schemas.microsoft.com/office/drawing/2014/main" id="{204A1535-208B-7BD3-2F47-90A9976A7DBF}"/>
              </a:ext>
            </a:extLst>
          </p:cNvPr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635C6AE-C718-4EC5-8EF3-38D832E2679A}" type="slidenum">
              <a:rPr lang="fr-FR" smtClean="0"/>
              <a:pPr/>
              <a:t>38</a:t>
            </a:fld>
            <a:endParaRPr lang="fr-FR"/>
          </a:p>
        </p:txBody>
      </p:sp>
      <p:sp>
        <p:nvSpPr>
          <p:cNvPr id="7" name="Espace réservé du contenu 2">
            <a:extLst>
              <a:ext uri="{FF2B5EF4-FFF2-40B4-BE49-F238E27FC236}">
                <a16:creationId xmlns:a16="http://schemas.microsoft.com/office/drawing/2014/main" id="{CA6E8C29-C741-710B-3B4B-51945B9A8405}"/>
              </a:ext>
            </a:extLst>
          </p:cNvPr>
          <p:cNvSpPr txBox="1">
            <a:spLocks/>
          </p:cNvSpPr>
          <p:nvPr/>
        </p:nvSpPr>
        <p:spPr>
          <a:xfrm>
            <a:off x="457200" y="620688"/>
            <a:ext cx="8229600" cy="4525963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 Alors je remplis un bulletin de candidature, en sortant.</a:t>
            </a:r>
          </a:p>
          <a:p>
            <a:pPr marL="0" indent="0">
              <a:buFont typeface="Arial" pitchFamily="34" charset="0"/>
              <a:buNone/>
            </a:pPr>
            <a:endParaRPr lang="fr-FR" dirty="0"/>
          </a:p>
        </p:txBody>
      </p:sp>
      <p:sp>
        <p:nvSpPr>
          <p:cNvPr id="8" name="Espace réservé du numéro de diapositive 3">
            <a:extLst>
              <a:ext uri="{FF2B5EF4-FFF2-40B4-BE49-F238E27FC236}">
                <a16:creationId xmlns:a16="http://schemas.microsoft.com/office/drawing/2014/main" id="{586BF0DB-BE55-FF10-817D-F5AD48F33F0F}"/>
              </a:ext>
            </a:extLst>
          </p:cNvPr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635C6AE-C718-4EC5-8EF3-38D832E2679A}" type="slidenum">
              <a:rPr lang="fr-FR" smtClean="0"/>
              <a:pPr/>
              <a:t>38</a:t>
            </a:fld>
            <a:endParaRPr lang="fr-FR"/>
          </a:p>
        </p:txBody>
      </p:sp>
      <p:graphicFrame>
        <p:nvGraphicFramePr>
          <p:cNvPr id="9" name="Objet 8">
            <a:extLst>
              <a:ext uri="{FF2B5EF4-FFF2-40B4-BE49-F238E27FC236}">
                <a16:creationId xmlns:a16="http://schemas.microsoft.com/office/drawing/2014/main" id="{6D8CA4E1-F754-BCA3-89AA-261350AD630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07866057"/>
              </p:ext>
            </p:extLst>
          </p:nvPr>
        </p:nvGraphicFramePr>
        <p:xfrm>
          <a:off x="1331640" y="1268760"/>
          <a:ext cx="6313388" cy="52575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2" imgW="7442200" imgH="6197600" progId="Word.Document.12">
                  <p:embed/>
                </p:oleObj>
              </mc:Choice>
              <mc:Fallback>
                <p:oleObj name="Document" r:id="rId2" imgW="7442200" imgH="6197600" progId="Word.Document.12">
                  <p:embed/>
                  <p:pic>
                    <p:nvPicPr>
                      <p:cNvPr id="6" name="Objet 5">
                        <a:extLst>
                          <a:ext uri="{FF2B5EF4-FFF2-40B4-BE49-F238E27FC236}">
                            <a16:creationId xmlns:a16="http://schemas.microsoft.com/office/drawing/2014/main" id="{10D8CE00-A195-3232-E5CD-FE0ACB3B65C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331640" y="1268760"/>
                        <a:ext cx="6313388" cy="525756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5352327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9DCD06D-A10D-4B41-AEDC-CEC070593C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5C6AE-C718-4EC5-8EF3-38D832E2679A}" type="slidenum">
              <a:rPr lang="fr-FR" smtClean="0"/>
              <a:pPr/>
              <a:t>39</a:t>
            </a:fld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AB83EDEB-0CB7-5D45-8F13-E3A54A31C4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398" y="1052736"/>
            <a:ext cx="990132" cy="982966"/>
          </a:xfrm>
          <a:prstGeom prst="rect">
            <a:avLst/>
          </a:prstGeom>
        </p:spPr>
      </p:pic>
      <p:sp>
        <p:nvSpPr>
          <p:cNvPr id="6" name="Zone de texte 41">
            <a:extLst>
              <a:ext uri="{FF2B5EF4-FFF2-40B4-BE49-F238E27FC236}">
                <a16:creationId xmlns:a16="http://schemas.microsoft.com/office/drawing/2014/main" id="{4E5BBF3E-9F46-114E-975F-A55504E47BC8}"/>
              </a:ext>
            </a:extLst>
          </p:cNvPr>
          <p:cNvSpPr txBox="1"/>
          <p:nvPr/>
        </p:nvSpPr>
        <p:spPr>
          <a:xfrm>
            <a:off x="1861645" y="908720"/>
            <a:ext cx="6620957" cy="1445840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fr-FR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Document validé en Facile à Lire et à Comprendre (FALC) par les experts FALC de l’ESAT Le </a:t>
            </a:r>
            <a:r>
              <a:rPr lang="fr-FR" sz="1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Parmelan</a:t>
            </a:r>
            <a:r>
              <a:rPr lang="fr-FR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Catherine R., </a:t>
            </a:r>
            <a:r>
              <a:rPr lang="fr-FR" sz="1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Laétitia</a:t>
            </a:r>
            <a:r>
              <a:rPr lang="fr-FR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, Muriel F. ,Clément S.,  S.P. </a:t>
            </a:r>
            <a:r>
              <a:rPr lang="fr-FR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fr-FR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A.H., Sarah Z., Stéphane M., Sébastien C., David C.G., Hugo H., Corentin B., Nagy K., Marcelle L.</a:t>
            </a: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fr-FR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Janvier 2024</a:t>
            </a:r>
          </a:p>
        </p:txBody>
      </p:sp>
      <p:sp>
        <p:nvSpPr>
          <p:cNvPr id="7" name="Zone de texte 44">
            <a:extLst>
              <a:ext uri="{FF2B5EF4-FFF2-40B4-BE49-F238E27FC236}">
                <a16:creationId xmlns:a16="http://schemas.microsoft.com/office/drawing/2014/main" id="{2F1F3FFC-5516-4C4C-A13F-F3C19D618042}"/>
              </a:ext>
            </a:extLst>
          </p:cNvPr>
          <p:cNvSpPr txBox="1"/>
          <p:nvPr/>
        </p:nvSpPr>
        <p:spPr>
          <a:xfrm>
            <a:off x="1440280" y="2244936"/>
            <a:ext cx="5900877" cy="949095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457200">
              <a:lnSpc>
                <a:spcPct val="150000"/>
              </a:lnSpc>
              <a:spcAft>
                <a:spcPts val="0"/>
              </a:spcAft>
            </a:pPr>
            <a:r>
              <a:rPr lang="fr-FR" sz="1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©</a:t>
            </a:r>
            <a:r>
              <a:rPr lang="fr-FR" sz="14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European</a:t>
            </a:r>
            <a:r>
              <a:rPr lang="fr-FR" sz="1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fr-FR" sz="14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Easy</a:t>
            </a:r>
            <a:r>
              <a:rPr lang="fr-FR" sz="1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-to-Read Logo : Inclusion Europe - Plus d’informations sur </a:t>
            </a:r>
            <a:r>
              <a:rPr lang="fr-FR" sz="14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www.inclusion-europe.org</a:t>
            </a:r>
            <a:r>
              <a:rPr lang="fr-FR" sz="1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endParaRPr lang="fr-FR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fr-FR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A8DB7DD0-8809-5642-AAEB-CAE7DD02A6D4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661398" y="2246933"/>
            <a:ext cx="1309048" cy="517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7719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E4E486C-D959-9CBA-38DD-B52DDEA10F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5C6AE-C718-4EC5-8EF3-38D832E2679A}" type="slidenum">
              <a:rPr lang="fr-FR" smtClean="0"/>
              <a:pPr/>
              <a:t>4</a:t>
            </a:fld>
            <a:endParaRPr lang="fr-FR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3047D442-D123-45BF-CDD2-4D70806AEDB8}"/>
              </a:ext>
            </a:extLst>
          </p:cNvPr>
          <p:cNvSpPr txBox="1"/>
          <p:nvPr/>
        </p:nvSpPr>
        <p:spPr>
          <a:xfrm>
            <a:off x="287524" y="228505"/>
            <a:ext cx="8568952" cy="1420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Cette loi prévoit </a:t>
            </a:r>
            <a:r>
              <a:rPr lang="fr-FR" sz="2000" b="1" dirty="0">
                <a:latin typeface="Arial" panose="020B0604020202020204" pitchFamily="34" charset="0"/>
                <a:cs typeface="Arial" panose="020B0604020202020204" pitchFamily="34" charset="0"/>
              </a:rPr>
              <a:t>différentes réunions</a:t>
            </a:r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et </a:t>
            </a:r>
            <a:r>
              <a:rPr lang="fr-FR" sz="2000" b="1" dirty="0">
                <a:latin typeface="Arial" panose="020B0604020202020204" pitchFamily="34" charset="0"/>
                <a:cs typeface="Arial" panose="020B0604020202020204" pitchFamily="34" charset="0"/>
              </a:rPr>
              <a:t>différentes commissions </a:t>
            </a:r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pour représenter les ouvriers,</a:t>
            </a:r>
          </a:p>
          <a:p>
            <a:pPr>
              <a:lnSpc>
                <a:spcPct val="150000"/>
              </a:lnSpc>
            </a:pPr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dont le CVS.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C214BC0E-5341-8600-BD5F-6A79B2892CD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75"/>
          <a:stretch/>
        </p:blipFill>
        <p:spPr>
          <a:xfrm>
            <a:off x="2590439" y="1376735"/>
            <a:ext cx="3565738" cy="2077225"/>
          </a:xfrm>
          <a:prstGeom prst="rect">
            <a:avLst/>
          </a:prstGeom>
        </p:spPr>
      </p:pic>
      <p:cxnSp>
        <p:nvCxnSpPr>
          <p:cNvPr id="8" name="Connecteur droit avec flèche 7">
            <a:extLst>
              <a:ext uri="{FF2B5EF4-FFF2-40B4-BE49-F238E27FC236}">
                <a16:creationId xmlns:a16="http://schemas.microsoft.com/office/drawing/2014/main" id="{A043D2D0-FE32-1EE6-9979-32F5E39CE445}"/>
              </a:ext>
            </a:extLst>
          </p:cNvPr>
          <p:cNvCxnSpPr>
            <a:cxnSpLocks/>
          </p:cNvCxnSpPr>
          <p:nvPr/>
        </p:nvCxnSpPr>
        <p:spPr>
          <a:xfrm>
            <a:off x="4427984" y="3212976"/>
            <a:ext cx="0" cy="1074652"/>
          </a:xfrm>
          <a:prstGeom prst="straightConnector1">
            <a:avLst/>
          </a:prstGeom>
          <a:ln w="539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Espace réservé du texte 2">
            <a:extLst>
              <a:ext uri="{FF2B5EF4-FFF2-40B4-BE49-F238E27FC236}">
                <a16:creationId xmlns:a16="http://schemas.microsoft.com/office/drawing/2014/main" id="{AE70ADEF-DDB7-299A-2FAD-57F8C35974FD}"/>
              </a:ext>
            </a:extLst>
          </p:cNvPr>
          <p:cNvSpPr txBox="1">
            <a:spLocks/>
          </p:cNvSpPr>
          <p:nvPr/>
        </p:nvSpPr>
        <p:spPr>
          <a:xfrm>
            <a:off x="2915815" y="4333113"/>
            <a:ext cx="3024337" cy="75538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400" b="1" dirty="0"/>
              <a:t>Le Conseil </a:t>
            </a:r>
          </a:p>
          <a:p>
            <a:pPr marL="0" indent="0" algn="ctr">
              <a:buNone/>
            </a:pPr>
            <a:r>
              <a:rPr lang="fr-FR" sz="2400" b="1" dirty="0"/>
              <a:t>   à la Vie Sociale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B9E9F91B-A85A-9A8B-AD51-A12E4EFBA9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7783" y="5130740"/>
            <a:ext cx="1420399" cy="1543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4594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83568" y="764704"/>
            <a:ext cx="7772400" cy="1362075"/>
          </a:xfrm>
        </p:spPr>
        <p:txBody>
          <a:bodyPr>
            <a:normAutofit/>
          </a:bodyPr>
          <a:lstStyle/>
          <a:p>
            <a:br>
              <a:rPr lang="fr-FR" dirty="0">
                <a:effectLst/>
              </a:rPr>
            </a:br>
            <a:endParaRPr lang="fr-FR" dirty="0"/>
          </a:p>
        </p:txBody>
      </p:sp>
      <p:sp>
        <p:nvSpPr>
          <p:cNvPr id="5" name="Titre 1"/>
          <p:cNvSpPr txBox="1">
            <a:spLocks/>
          </p:cNvSpPr>
          <p:nvPr/>
        </p:nvSpPr>
        <p:spPr>
          <a:xfrm>
            <a:off x="414804" y="497271"/>
            <a:ext cx="7772400" cy="288042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endParaRPr lang="fr-FR" dirty="0">
              <a:latin typeface="ArialMT"/>
            </a:endParaRPr>
          </a:p>
          <a:p>
            <a:pPr>
              <a:lnSpc>
                <a:spcPct val="150000"/>
              </a:lnSpc>
            </a:pPr>
            <a:r>
              <a:rPr lang="fr-FR" sz="2000" dirty="0">
                <a:effectLst/>
                <a:latin typeface="ArialMT"/>
              </a:rPr>
              <a:t>Le CVS donne son avis et fait des propositions </a:t>
            </a:r>
          </a:p>
          <a:p>
            <a:pPr>
              <a:lnSpc>
                <a:spcPct val="150000"/>
              </a:lnSpc>
            </a:pPr>
            <a:r>
              <a:rPr lang="fr-FR" sz="2000" dirty="0">
                <a:effectLst/>
                <a:latin typeface="ArialMT"/>
              </a:rPr>
              <a:t>sur tout ce qui concerne </a:t>
            </a:r>
          </a:p>
          <a:p>
            <a:pPr>
              <a:lnSpc>
                <a:spcPct val="150000"/>
              </a:lnSpc>
            </a:pPr>
            <a:r>
              <a:rPr lang="fr-FR" sz="2000" dirty="0">
                <a:effectLst/>
                <a:latin typeface="ArialMT"/>
              </a:rPr>
              <a:t>le </a:t>
            </a:r>
            <a:r>
              <a:rPr lang="fr-FR" sz="2000" b="1" dirty="0">
                <a:effectLst/>
                <a:latin typeface="ArialMT"/>
              </a:rPr>
              <a:t>fonctionnement et l’organisation de l’ESAT</a:t>
            </a:r>
            <a:r>
              <a:rPr lang="fr-FR" sz="2000" dirty="0">
                <a:effectLst/>
                <a:latin typeface="ArialMT"/>
              </a:rPr>
              <a:t>.</a:t>
            </a:r>
          </a:p>
          <a:p>
            <a:endParaRPr lang="fr-FR" sz="2000" dirty="0">
              <a:latin typeface="ArialMT"/>
            </a:endParaRPr>
          </a:p>
          <a:p>
            <a:endParaRPr lang="fr-FR" sz="2400" dirty="0">
              <a:effectLst/>
              <a:latin typeface="ArialMT"/>
            </a:endParaRPr>
          </a:p>
          <a:p>
            <a:endParaRPr lang="fr-FR" sz="2400" dirty="0">
              <a:latin typeface="ArialMT"/>
            </a:endParaRPr>
          </a:p>
          <a:p>
            <a:endParaRPr lang="fr-FR" sz="2400" dirty="0">
              <a:effectLst/>
              <a:latin typeface="ArialMT"/>
            </a:endParaRPr>
          </a:p>
          <a:p>
            <a:endParaRPr lang="fr-FR" sz="20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sz="2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Le conseil de la vie sociale se </a:t>
            </a:r>
            <a:r>
              <a:rPr lang="fr-FR" sz="20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réunit</a:t>
            </a:r>
            <a:r>
              <a:rPr lang="fr-FR" sz="2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au minimum </a:t>
            </a:r>
            <a:r>
              <a:rPr lang="fr-FR" sz="20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3 fois par an.</a:t>
            </a:r>
          </a:p>
          <a:p>
            <a:endParaRPr lang="fr-FR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fr-FR" sz="2000" b="1" dirty="0">
                <a:latin typeface="Arial" panose="020B0604020202020204" pitchFamily="34" charset="0"/>
                <a:cs typeface="Arial" panose="020B0604020202020204" pitchFamily="34" charset="0"/>
              </a:rPr>
              <a:t>Le CVS est composé  :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de représentants des ouvriers en ESAT,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de représentants des professionnels de l’Esat,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 de la direction,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 de représentants des familles.</a:t>
            </a:r>
          </a:p>
          <a:p>
            <a:endParaRPr lang="fr-FR" sz="2400" b="1" dirty="0">
              <a:effectLst/>
              <a:latin typeface="ArialMT"/>
            </a:endParaRPr>
          </a:p>
          <a:p>
            <a:endParaRPr lang="fr-FR" b="1" dirty="0">
              <a:latin typeface="ArialMT"/>
            </a:endParaRPr>
          </a:p>
          <a:p>
            <a:endParaRPr lang="fr-FR" b="1" dirty="0">
              <a:effectLst/>
              <a:latin typeface="ArialMT"/>
            </a:endParaRPr>
          </a:p>
          <a:p>
            <a:r>
              <a:rPr lang="fr-FR" sz="2400" dirty="0">
                <a:effectLst/>
                <a:latin typeface="ArialMT"/>
              </a:rPr>
              <a:t> </a:t>
            </a:r>
            <a:endParaRPr lang="fr-FR" sz="2400" dirty="0">
              <a:effectLst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92075">
            <a:solidFill>
              <a:srgbClr val="8117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5C6AE-C718-4EC5-8EF3-38D832E2679A}" type="slidenum">
              <a:rPr lang="fr-FR" smtClean="0"/>
              <a:pPr/>
              <a:t>5</a:t>
            </a:fld>
            <a:endParaRPr lang="fr-FR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5C445FD8-A44A-9597-0986-15B2EA70C657}"/>
              </a:ext>
            </a:extLst>
          </p:cNvPr>
          <p:cNvSpPr txBox="1"/>
          <p:nvPr/>
        </p:nvSpPr>
        <p:spPr>
          <a:xfrm>
            <a:off x="215516" y="254517"/>
            <a:ext cx="87129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>
                <a:latin typeface="Arial" panose="020B0604020202020204" pitchFamily="34" charset="0"/>
                <a:cs typeface="Arial" panose="020B0604020202020204" pitchFamily="34" charset="0"/>
              </a:rPr>
              <a:t>Le Conseil à la Vie Sociale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4DDE1DCF-2550-1410-42B8-BD949857F3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2348880"/>
            <a:ext cx="4512009" cy="1510218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92075">
            <a:solidFill>
              <a:srgbClr val="8117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5C6AE-C718-4EC5-8EF3-38D832E2679A}" type="slidenum">
              <a:rPr lang="fr-FR" smtClean="0"/>
              <a:pPr/>
              <a:t>6</a:t>
            </a:fld>
            <a:endParaRPr lang="fr-FR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0A244A1A-D94E-8515-A139-30189869F800}"/>
              </a:ext>
            </a:extLst>
          </p:cNvPr>
          <p:cNvSpPr txBox="1"/>
          <p:nvPr/>
        </p:nvSpPr>
        <p:spPr>
          <a:xfrm>
            <a:off x="593812" y="136525"/>
            <a:ext cx="7362564" cy="6463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Le </a:t>
            </a:r>
            <a:r>
              <a:rPr lang="fr-FR" sz="2000" b="1" dirty="0">
                <a:latin typeface="Arial" panose="020B0604020202020204" pitchFamily="34" charset="0"/>
                <a:cs typeface="Arial" panose="020B0604020202020204" pitchFamily="34" charset="0"/>
              </a:rPr>
              <a:t>CVS</a:t>
            </a:r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 peut parler :</a:t>
            </a:r>
          </a:p>
          <a:p>
            <a:endParaRPr lang="fr-F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F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du projet d’établissement,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du règlement de fonctionnement,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de l’organisation de l’Esat,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des projets d’équipements et des travaux,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F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de l’entretien des locaux.</a:t>
            </a:r>
          </a:p>
          <a:p>
            <a:endParaRPr lang="fr-FR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A705C6A6-B8CF-B132-66A2-5CA99E1A1A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6767" y="674324"/>
            <a:ext cx="1193779" cy="1204731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1B9084A8-327F-FBA0-6E60-F01DEB7367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2104" y="4299763"/>
            <a:ext cx="879351" cy="994050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7A1EBE5E-4AEB-4D26-355D-6D7A5EF413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5908" y="5434012"/>
            <a:ext cx="1968500" cy="1104900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8A442F7C-4524-D54F-4D02-C42033D1026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0755" y="3396200"/>
            <a:ext cx="2291645" cy="767038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2C2F23C9-E634-B770-0072-34F581AE12E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3338" y="1890238"/>
            <a:ext cx="1073324" cy="1249495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30A1592C-9522-D2E9-F1A2-69675A403BB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7345" y="4278710"/>
            <a:ext cx="1583087" cy="1102825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7597048-8073-459F-9B65-73AF005FCD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2400" b="1" dirty="0"/>
              <a:t>Fonctionnement du CVS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48F0EB2-73B0-4B17-8B4D-C1287EFCB2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560" y="1510886"/>
            <a:ext cx="8229600" cy="4525963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fr-FR" sz="2000" b="1" dirty="0"/>
              <a:t>Les représentants </a:t>
            </a:r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élus pour le CVS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fr-FR" sz="2000" b="1" dirty="0">
                <a:latin typeface="Arial" panose="020B0604020202020204" pitchFamily="34" charset="0"/>
                <a:cs typeface="Arial" panose="020B0604020202020204" pitchFamily="34" charset="0"/>
              </a:rPr>
              <a:t>     préparent la réunion</a:t>
            </a:r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0">
              <a:buNone/>
            </a:pPr>
            <a:endParaRPr lang="fr-F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fr-F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fr-F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fr-F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Les représentants élus pour le CVS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fr-FR" sz="2000" b="1" dirty="0">
                <a:latin typeface="Arial" panose="020B0604020202020204" pitchFamily="34" charset="0"/>
                <a:cs typeface="Arial" panose="020B0604020202020204" pitchFamily="34" charset="0"/>
              </a:rPr>
              <a:t>     recueillent toutes les questions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fr-FR" sz="2000" b="1" dirty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de leurs collègues.</a:t>
            </a:r>
          </a:p>
        </p:txBody>
      </p:sp>
      <p:pic>
        <p:nvPicPr>
          <p:cNvPr id="9" name="Picture 4">
            <a:extLst>
              <a:ext uri="{FF2B5EF4-FFF2-40B4-BE49-F238E27FC236}">
                <a16:creationId xmlns:a16="http://schemas.microsoft.com/office/drawing/2014/main" id="{C5DF3C47-4DDC-431D-AC48-BBF4371476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6208994"/>
            <a:ext cx="648072" cy="6043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726966CA-673B-6E49-A4C3-ADCDE3159A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6094" y="1510886"/>
            <a:ext cx="1343259" cy="1459288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2C92D3B5-9030-88EA-A4D4-FF298D3A96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4293096"/>
            <a:ext cx="2544445" cy="1150120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903B6B8D-3F2A-2243-D610-3BADA7A8476F}"/>
              </a:ext>
            </a:extLst>
          </p:cNvPr>
          <p:cNvSpPr txBox="1"/>
          <p:nvPr/>
        </p:nvSpPr>
        <p:spPr>
          <a:xfrm>
            <a:off x="6236360" y="4005064"/>
            <a:ext cx="3287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/>
              <a:t>?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FF7DD140-0C80-BB9D-BFEB-743C9A405862}"/>
              </a:ext>
            </a:extLst>
          </p:cNvPr>
          <p:cNvSpPr txBox="1"/>
          <p:nvPr/>
        </p:nvSpPr>
        <p:spPr>
          <a:xfrm>
            <a:off x="6946094" y="4005064"/>
            <a:ext cx="5260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/>
              <a:t>?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B187C21C-1D1D-DD95-CCA9-CCC358E35618}"/>
              </a:ext>
            </a:extLst>
          </p:cNvPr>
          <p:cNvSpPr txBox="1"/>
          <p:nvPr/>
        </p:nvSpPr>
        <p:spPr>
          <a:xfrm flipH="1">
            <a:off x="6476077" y="4005064"/>
            <a:ext cx="6318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/>
              <a:t>?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403AF717-DD73-973C-CC4B-2EEED8266E7B}"/>
              </a:ext>
            </a:extLst>
          </p:cNvPr>
          <p:cNvSpPr txBox="1"/>
          <p:nvPr/>
        </p:nvSpPr>
        <p:spPr>
          <a:xfrm>
            <a:off x="7457658" y="4005064"/>
            <a:ext cx="3287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1825488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C42F6D2-781E-5E3C-AE29-3AD92EE0A3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199" y="563358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Il est important de bien </a:t>
            </a:r>
            <a:r>
              <a:rPr lang="fr-FR" sz="2000" b="1" dirty="0">
                <a:latin typeface="Arial" panose="020B0604020202020204" pitchFamily="34" charset="0"/>
                <a:cs typeface="Arial" panose="020B0604020202020204" pitchFamily="34" charset="0"/>
              </a:rPr>
              <a:t>recueillir </a:t>
            </a:r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les </a:t>
            </a:r>
            <a:r>
              <a:rPr lang="fr-FR" sz="2000" b="1" dirty="0">
                <a:latin typeface="Arial" panose="020B0604020202020204" pitchFamily="34" charset="0"/>
                <a:cs typeface="Arial" panose="020B0604020202020204" pitchFamily="34" charset="0"/>
              </a:rPr>
              <a:t>questions</a:t>
            </a:r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 et les </a:t>
            </a:r>
            <a:r>
              <a:rPr lang="fr-FR" sz="2000" b="1" dirty="0">
                <a:latin typeface="Arial" panose="020B0604020202020204" pitchFamily="34" charset="0"/>
                <a:cs typeface="Arial" panose="020B0604020202020204" pitchFamily="34" charset="0"/>
              </a:rPr>
              <a:t>demandes </a:t>
            </a:r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car :</a:t>
            </a:r>
          </a:p>
          <a:p>
            <a:pPr marL="0" indent="0">
              <a:buNone/>
            </a:pPr>
            <a:endParaRPr lang="fr-F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Il permet aux ouvriers de se sentir </a:t>
            </a:r>
            <a:r>
              <a:rPr lang="fr-FR" sz="2000" b="1" dirty="0">
                <a:latin typeface="Arial" panose="020B0604020202020204" pitchFamily="34" charset="0"/>
                <a:cs typeface="Arial" panose="020B0604020202020204" pitchFamily="34" charset="0"/>
              </a:rPr>
              <a:t>écoutés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      et donc </a:t>
            </a:r>
            <a:r>
              <a:rPr lang="fr-FR" sz="2000" b="1" dirty="0">
                <a:latin typeface="Arial" panose="020B0604020202020204" pitchFamily="34" charset="0"/>
                <a:cs typeface="Arial" panose="020B0604020202020204" pitchFamily="34" charset="0"/>
              </a:rPr>
              <a:t>concernés</a:t>
            </a:r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 par la vie de l’ESAT.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4A65C74E-4A5A-BB3E-55D6-17625FAEBA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5C6AE-C718-4EC5-8EF3-38D832E2679A}" type="slidenum">
              <a:rPr lang="fr-FR" smtClean="0"/>
              <a:pPr/>
              <a:t>8</a:t>
            </a:fld>
            <a:endParaRPr 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1B0E3046-1EE6-3D15-05DF-C0D678A0AE6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081" t="-1783"/>
          <a:stretch/>
        </p:blipFill>
        <p:spPr>
          <a:xfrm>
            <a:off x="5278522" y="2572310"/>
            <a:ext cx="1794190" cy="930703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8EE8E483-3D81-0AE6-7103-65A11EB57EDA}"/>
              </a:ext>
            </a:extLst>
          </p:cNvPr>
          <p:cNvSpPr txBox="1"/>
          <p:nvPr/>
        </p:nvSpPr>
        <p:spPr>
          <a:xfrm>
            <a:off x="491132" y="3789878"/>
            <a:ext cx="8041308" cy="958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Il permet au </a:t>
            </a:r>
            <a:r>
              <a:rPr lang="fr-FR" sz="2000" b="1" dirty="0">
                <a:latin typeface="Arial" panose="020B0604020202020204" pitchFamily="34" charset="0"/>
                <a:cs typeface="Arial" panose="020B0604020202020204" pitchFamily="34" charset="0"/>
              </a:rPr>
              <a:t>CVS</a:t>
            </a:r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 de mieux fonctionner en parlant des </a:t>
            </a:r>
            <a:r>
              <a:rPr lang="fr-FR" sz="2000" b="1" dirty="0">
                <a:latin typeface="Arial" panose="020B0604020202020204" pitchFamily="34" charset="0"/>
                <a:cs typeface="Arial" panose="020B0604020202020204" pitchFamily="34" charset="0"/>
              </a:rPr>
              <a:t>questions</a:t>
            </a:r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 qui intéressent directement les </a:t>
            </a:r>
            <a:r>
              <a:rPr lang="fr-FR" sz="2000" b="1" dirty="0">
                <a:latin typeface="Arial" panose="020B0604020202020204" pitchFamily="34" charset="0"/>
                <a:cs typeface="Arial" panose="020B0604020202020204" pitchFamily="34" charset="0"/>
              </a:rPr>
              <a:t>ouvriers.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256D1471-11CC-EF57-378F-5CDFBB89860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83" r="63945" b="11821"/>
          <a:stretch/>
        </p:blipFill>
        <p:spPr>
          <a:xfrm>
            <a:off x="5966579" y="4899870"/>
            <a:ext cx="1557749" cy="1455945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9CC0D64E-717E-2DC1-C1B9-FF92E4F362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0155" y="2351588"/>
            <a:ext cx="3016415" cy="1363457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C538FC66-B106-EA32-258B-2E02B8E5AA2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7774" y="4709434"/>
            <a:ext cx="2878282" cy="1569498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E35A3B79-7047-971B-B867-BFC6A881F4A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57" t="16044" r="21724" b="11615"/>
          <a:stretch/>
        </p:blipFill>
        <p:spPr>
          <a:xfrm>
            <a:off x="5220072" y="5391826"/>
            <a:ext cx="720080" cy="661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75463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D879F15-D24A-52B8-7466-30057D4877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5516" y="398474"/>
            <a:ext cx="8604956" cy="5550806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Les </a:t>
            </a:r>
            <a:r>
              <a:rPr lang="fr-FR" sz="2000" b="1" dirty="0">
                <a:latin typeface="Arial" panose="020B0604020202020204" pitchFamily="34" charset="0"/>
                <a:cs typeface="Arial" panose="020B0604020202020204" pitchFamily="34" charset="0"/>
              </a:rPr>
              <a:t>représentants CVS </a:t>
            </a:r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font une </a:t>
            </a:r>
            <a:r>
              <a:rPr lang="fr-FR" sz="2000" b="1" dirty="0">
                <a:latin typeface="Arial" panose="020B0604020202020204" pitchFamily="34" charset="0"/>
                <a:cs typeface="Arial" panose="020B0604020202020204" pitchFamily="34" charset="0"/>
              </a:rPr>
              <a:t>permanence</a:t>
            </a:r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, à tour de rôle,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pour recevoir leurs collègues et recueillir leurs </a:t>
            </a:r>
            <a:r>
              <a:rPr lang="fr-FR" sz="2000" b="1" dirty="0">
                <a:latin typeface="Arial" panose="020B0604020202020204" pitchFamily="34" charset="0"/>
                <a:cs typeface="Arial" panose="020B0604020202020204" pitchFamily="34" charset="0"/>
              </a:rPr>
              <a:t>questions.</a:t>
            </a:r>
          </a:p>
          <a:p>
            <a:pPr marL="0" indent="0">
              <a:buNone/>
            </a:pPr>
            <a:endParaRPr lang="fr-FR" sz="2000" dirty="0"/>
          </a:p>
          <a:p>
            <a:pPr marL="0" indent="0">
              <a:buNone/>
            </a:pPr>
            <a:endParaRPr lang="fr-FR" sz="2000" dirty="0"/>
          </a:p>
          <a:p>
            <a:pPr marL="0" indent="0">
              <a:buNone/>
            </a:pPr>
            <a:endParaRPr lang="fr-FR" sz="2000" dirty="0"/>
          </a:p>
          <a:p>
            <a:pPr marL="0" indent="0">
              <a:buNone/>
            </a:pPr>
            <a:endParaRPr lang="fr-FR" sz="2000" dirty="0"/>
          </a:p>
          <a:p>
            <a:pPr marL="0" indent="0">
              <a:buNone/>
            </a:pPr>
            <a:endParaRPr lang="fr-F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fr-F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fr-F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fr-F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Les </a:t>
            </a:r>
            <a:r>
              <a:rPr lang="fr-FR" sz="2000" b="1" dirty="0">
                <a:latin typeface="Arial" panose="020B0604020202020204" pitchFamily="34" charset="0"/>
                <a:cs typeface="Arial" panose="020B0604020202020204" pitchFamily="34" charset="0"/>
              </a:rPr>
              <a:t>représentants CVS écoutent</a:t>
            </a:r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demandent des </a:t>
            </a:r>
            <a:r>
              <a:rPr lang="fr-FR" sz="2000" b="1" dirty="0">
                <a:latin typeface="Arial" panose="020B0604020202020204" pitchFamily="34" charset="0"/>
                <a:cs typeface="Arial" panose="020B0604020202020204" pitchFamily="34" charset="0"/>
              </a:rPr>
              <a:t>précisions, des explications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et notent les </a:t>
            </a:r>
            <a:r>
              <a:rPr lang="fr-FR" sz="2000" b="1" dirty="0">
                <a:latin typeface="Arial" panose="020B0604020202020204" pitchFamily="34" charset="0"/>
                <a:cs typeface="Arial" panose="020B0604020202020204" pitchFamily="34" charset="0"/>
              </a:rPr>
              <a:t>questions</a:t>
            </a:r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0">
              <a:buNone/>
            </a:pPr>
            <a:endParaRPr lang="fr-FR" sz="3200" dirty="0"/>
          </a:p>
          <a:p>
            <a:pPr marL="0" indent="0">
              <a:buNone/>
            </a:pPr>
            <a:endParaRPr lang="fr-FR" sz="3200" dirty="0"/>
          </a:p>
          <a:p>
            <a:pPr marL="0" indent="0">
              <a:buNone/>
            </a:pPr>
            <a:endParaRPr lang="fr-FR" sz="3200" dirty="0"/>
          </a:p>
          <a:p>
            <a:pPr marL="0" indent="0">
              <a:buNone/>
            </a:pP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B4DD5E4E-C26F-030A-A490-1683FDA0E9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5C6AE-C718-4EC5-8EF3-38D832E2679A}" type="slidenum">
              <a:rPr lang="fr-FR" smtClean="0"/>
              <a:pPr/>
              <a:t>9</a:t>
            </a:fld>
            <a:endParaRPr lang="fr-FR" dirty="0"/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9A837B83-E773-3BE6-7F1F-F796CEA8E8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72556" y="5025985"/>
            <a:ext cx="1016000" cy="774700"/>
          </a:xfrm>
          <a:prstGeom prst="rect">
            <a:avLst/>
          </a:prstGeom>
        </p:spPr>
      </p:pic>
      <p:sp>
        <p:nvSpPr>
          <p:cNvPr id="2" name="Flèche vers la gauche 1">
            <a:extLst>
              <a:ext uri="{FF2B5EF4-FFF2-40B4-BE49-F238E27FC236}">
                <a16:creationId xmlns:a16="http://schemas.microsoft.com/office/drawing/2014/main" id="{EBACBC37-0689-6651-F672-ECFCA3009F22}"/>
              </a:ext>
            </a:extLst>
          </p:cNvPr>
          <p:cNvSpPr/>
          <p:nvPr/>
        </p:nvSpPr>
        <p:spPr>
          <a:xfrm rot="10800000">
            <a:off x="4934871" y="2547225"/>
            <a:ext cx="792087" cy="161694"/>
          </a:xfrm>
          <a:prstGeom prst="lef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DCE56D08-A15A-0D59-5F85-284D662973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0683" y="1649297"/>
            <a:ext cx="1480758" cy="1908413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45C29153-C810-F701-F7BE-20042F6F1B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904" y="1520587"/>
            <a:ext cx="3499814" cy="1908413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46FCAF9E-373A-22D2-793D-635686B6221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2556" y="3887029"/>
            <a:ext cx="1050206" cy="1138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1566625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7193</TotalTime>
  <Words>1554</Words>
  <Application>Microsoft Macintosh PowerPoint</Application>
  <PresentationFormat>Affichage à l'écran (4:3)</PresentationFormat>
  <Paragraphs>389</Paragraphs>
  <Slides>39</Slides>
  <Notes>1</Notes>
  <HiddenSlides>0</HiddenSlides>
  <MMClips>0</MMClips>
  <ScaleCrop>false</ScaleCrop>
  <HeadingPairs>
    <vt:vector size="8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39</vt:i4>
      </vt:variant>
    </vt:vector>
  </HeadingPairs>
  <TitlesOfParts>
    <vt:vector size="45" baseType="lpstr">
      <vt:lpstr>Arial</vt:lpstr>
      <vt:lpstr>ArialMT</vt:lpstr>
      <vt:lpstr>Calibri</vt:lpstr>
      <vt:lpstr>Times New Roman</vt:lpstr>
      <vt:lpstr>Thème Office</vt:lpstr>
      <vt:lpstr>Document</vt:lpstr>
      <vt:lpstr>Présentation PowerPoint</vt:lpstr>
      <vt:lpstr> la loi de transformation des ESAT</vt:lpstr>
      <vt:lpstr>Présentation PowerPoint</vt:lpstr>
      <vt:lpstr>Présentation PowerPoint</vt:lpstr>
      <vt:lpstr> </vt:lpstr>
      <vt:lpstr>Présentation PowerPoint</vt:lpstr>
      <vt:lpstr>Fonctionnement du CVS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Restitution du compte rendu CVS</vt:lpstr>
      <vt:lpstr>Qui peut être candidats pour être  représentant des ouvriers CVS ?</vt:lpstr>
      <vt:lpstr>Présentation PowerPoint</vt:lpstr>
      <vt:lpstr>C’est quoi être représentant au CVS ?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Le rôle du représentant n’est pas de :</vt:lpstr>
      <vt:lpstr>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HP</dc:creator>
  <cp:lastModifiedBy>Microsoft Office User</cp:lastModifiedBy>
  <cp:revision>152</cp:revision>
  <cp:lastPrinted>2024-01-16T09:42:01Z</cp:lastPrinted>
  <dcterms:created xsi:type="dcterms:W3CDTF">2021-03-23T07:58:05Z</dcterms:created>
  <dcterms:modified xsi:type="dcterms:W3CDTF">2025-09-19T06:52:56Z</dcterms:modified>
</cp:coreProperties>
</file>